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6"/>
  </p:notesMasterIdLst>
  <p:sldIdLst>
    <p:sldId id="256" r:id="rId2"/>
    <p:sldId id="259" r:id="rId3"/>
    <p:sldId id="335" r:id="rId4"/>
    <p:sldId id="309" r:id="rId5"/>
    <p:sldId id="336" r:id="rId6"/>
    <p:sldId id="317" r:id="rId7"/>
    <p:sldId id="318" r:id="rId8"/>
    <p:sldId id="311" r:id="rId9"/>
    <p:sldId id="313" r:id="rId10"/>
    <p:sldId id="314" r:id="rId11"/>
    <p:sldId id="320" r:id="rId12"/>
    <p:sldId id="321" r:id="rId13"/>
    <p:sldId id="337" r:id="rId14"/>
    <p:sldId id="338" r:id="rId15"/>
    <p:sldId id="339" r:id="rId16"/>
    <p:sldId id="340" r:id="rId17"/>
    <p:sldId id="341" r:id="rId18"/>
    <p:sldId id="342" r:id="rId19"/>
    <p:sldId id="328" r:id="rId20"/>
    <p:sldId id="312" r:id="rId21"/>
    <p:sldId id="327" r:id="rId22"/>
    <p:sldId id="343" r:id="rId23"/>
    <p:sldId id="331" r:id="rId24"/>
    <p:sldId id="344" r:id="rId25"/>
    <p:sldId id="345" r:id="rId26"/>
    <p:sldId id="333" r:id="rId27"/>
    <p:sldId id="315" r:id="rId28"/>
    <p:sldId id="346" r:id="rId29"/>
    <p:sldId id="347" r:id="rId30"/>
    <p:sldId id="348" r:id="rId31"/>
    <p:sldId id="349" r:id="rId32"/>
    <p:sldId id="350" r:id="rId33"/>
    <p:sldId id="329"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30" autoAdjust="0"/>
    <p:restoredTop sz="77817"/>
  </p:normalViewPr>
  <p:slideViewPr>
    <p:cSldViewPr snapToGrid="0">
      <p:cViewPr varScale="1">
        <p:scale>
          <a:sx n="59" d="100"/>
          <a:sy n="59" d="100"/>
        </p:scale>
        <p:origin x="184"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240742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 website I’ll leave here for your reference, and I wouldn’t be leaving it if I didn’t think it was useful.  I use this myself sometimes when I want to see what’s going on.  </a:t>
            </a:r>
          </a:p>
          <a:p>
            <a:endParaRPr lang="en-US" dirty="0"/>
          </a:p>
          <a:p>
            <a:r>
              <a:rPr lang="en-US" dirty="0"/>
              <a:t>It allows you to go step by step through the code, while seeing where in memory each value is stored, and what variable name points to what area of memory.</a:t>
            </a:r>
          </a:p>
          <a:p>
            <a:endParaRPr lang="en-US" dirty="0"/>
          </a:p>
          <a:p>
            <a:r>
              <a:rPr lang="en-US" dirty="0"/>
              <a:t>Code might seem simple now, especially in this simple example, but when you get to your labs, especially the later ones, testing a block of code with this visualizer can really help you see where you’re going wrong.</a:t>
            </a:r>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6638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quote example</a:t>
            </a:r>
          </a:p>
          <a:p>
            <a:endParaRPr lang="en-US" dirty="0"/>
          </a:p>
          <a:p>
            <a:r>
              <a:rPr lang="en-US" dirty="0"/>
              <a:t>Double quotes</a:t>
            </a:r>
          </a:p>
          <a:p>
            <a:endParaRPr lang="en-US" dirty="0"/>
          </a:p>
          <a:p>
            <a:r>
              <a:rPr lang="en-US" dirty="0"/>
              <a:t>Using both together (paired properly) if you wanted to actually see quotation marks within your string</a:t>
            </a:r>
          </a:p>
          <a:p>
            <a:endParaRPr lang="en-US" dirty="0"/>
          </a:p>
          <a:p>
            <a:r>
              <a:rPr lang="en-US" dirty="0"/>
              <a:t>Example of what happens if you don’t pair up, </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262554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type() function if you ever want to see the type of a variable.</a:t>
            </a:r>
          </a:p>
          <a:p>
            <a:endParaRPr lang="en-US" dirty="0"/>
          </a:p>
          <a:p>
            <a:r>
              <a:rPr lang="en-US" dirty="0"/>
              <a:t>Just like how you use the print function, or the id function</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845635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28</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29</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need to step in it to know it stinks.</a:t>
            </a:r>
          </a:p>
        </p:txBody>
      </p:sp>
      <p:sp>
        <p:nvSpPr>
          <p:cNvPr id="4" name="Slide Number Placeholder 3"/>
          <p:cNvSpPr>
            <a:spLocks noGrp="1"/>
          </p:cNvSpPr>
          <p:nvPr>
            <p:ph type="sldNum" sz="quarter" idx="5"/>
          </p:nvPr>
        </p:nvSpPr>
        <p:spPr/>
        <p:txBody>
          <a:bodyPr/>
          <a:lstStyle/>
          <a:p>
            <a:fld id="{C723D110-B33C-3E49-B5DC-7F1369944E63}" type="slidenum">
              <a:rPr lang="en-US" smtClean="0"/>
              <a:t>31</a:t>
            </a:fld>
            <a:endParaRPr lang="en-US"/>
          </a:p>
        </p:txBody>
      </p:sp>
    </p:spTree>
    <p:extLst>
      <p:ext uri="{BB962C8B-B14F-4D97-AF65-F5344CB8AC3E}">
        <p14:creationId xmlns:p14="http://schemas.microsoft.com/office/powerpoint/2010/main" val="308047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5</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Exciting slide, I know.  But this is a good reference slide for you to come back to for the basics – it’s also super important info for anyone with programming experience in another language.  READ SLIDE</a:t>
            </a:r>
          </a:p>
          <a:p>
            <a:endParaRPr lang="en-US" dirty="0"/>
          </a:p>
          <a:p>
            <a:r>
              <a:rPr lang="en-US" dirty="0"/>
              <a:t>I’ve been teaching programming for almost 10 years, and one of the most frustrating things to see is students who don’t study and don’t pay attention in this course because they are already super competent programmers in Java, or C, or anything other than Python.  Then they show up to the midterm, and start putting semi-colons after each line, using the wrong character for commenting, and then they fail! Even as very competent and experienced programmers.  So if you’re an experienced programmer, take note of these previous students’ mistakes.  And if you’ve never programmed at all before, know that you’re not at as much of a disadvantage you might think.  You get a fresh start, in the language we’re going to be evaluating you in, and won’t be misled by previous knowledge.  </a:t>
            </a:r>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one of the most basic uses of Python, or many programming languages, which is arithmetic! Or using it as a form of calculator.</a:t>
            </a:r>
          </a:p>
          <a:p>
            <a:endParaRPr lang="en-US" dirty="0"/>
          </a:p>
          <a:p>
            <a:r>
              <a:rPr lang="en-US" dirty="0"/>
              <a:t>The first three of these should look pretty common sense.  Maybe only the * looks off in multiplication, but the * is pretty common for multiplication in all programming languages.  </a:t>
            </a:r>
          </a:p>
          <a:p>
            <a:endParaRPr lang="en-US" dirty="0"/>
          </a:p>
          <a:p>
            <a:r>
              <a:rPr lang="en-US" dirty="0"/>
              <a:t>We have a ** for exponentiation</a:t>
            </a:r>
          </a:p>
          <a:p>
            <a:endParaRPr lang="en-US" dirty="0"/>
          </a:p>
          <a:p>
            <a:r>
              <a:rPr lang="en-US" dirty="0"/>
              <a:t>And Then 2 types of </a:t>
            </a:r>
            <a:r>
              <a:rPr lang="en-US" dirty="0" err="1"/>
              <a:t>divison</a:t>
            </a:r>
            <a:r>
              <a:rPr lang="en-US" dirty="0"/>
              <a:t>, that’s a bit weird.  One is the division you’re used to.  And if you see // that’s integer division.  What that means is it takes does the division, and then cuts off the parts after the the decimal place.  It does NOT round.  Notice the answer here says 4, not 5. </a:t>
            </a:r>
          </a:p>
          <a:p>
            <a:endParaRPr lang="en-US" dirty="0"/>
          </a:p>
          <a:p>
            <a:r>
              <a:rPr lang="en-US" dirty="0"/>
              <a:t>Finally probably a new operator for most of you – the modulus operator, that looks like the percent sign, outputs the remainder of the division.  We’ll see some examples of this in </a:t>
            </a:r>
            <a:r>
              <a:rPr lang="en-US" dirty="0" err="1"/>
              <a:t>Jupyter</a:t>
            </a:r>
            <a:r>
              <a:rPr lang="en-US" dirty="0"/>
              <a:t> in a few seconds.</a:t>
            </a:r>
          </a:p>
          <a:p>
            <a:endParaRPr lang="en-US" dirty="0"/>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5964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of operations! I always called this BEDMAS, schools might call it another acronym.  </a:t>
            </a:r>
          </a:p>
          <a:p>
            <a:endParaRPr lang="en-US" dirty="0"/>
          </a:p>
          <a:p>
            <a:r>
              <a:rPr lang="en-US" dirty="0"/>
              <a:t>So the first thing would be the exponents, then basically all the multiplication and division operators in order from left to right, ending with addition and subtraction.</a:t>
            </a:r>
          </a:p>
          <a:p>
            <a:endParaRPr lang="en-US" dirty="0"/>
          </a:p>
          <a:p>
            <a:r>
              <a:rPr lang="en-US" dirty="0"/>
              <a:t>There’s one thing missing from this slide that’s not really an operator but certainly affects order of operations, what is that?  CHAT Brackets, or parenthesis, which of course takes the highest precedence.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2677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were hoping to do this in person, and walk around and let you code and we’d help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used to this formula –&gt; variable = expression</a:t>
            </a:r>
          </a:p>
          <a:p>
            <a:r>
              <a:rPr lang="en-US" dirty="0"/>
              <a:t>Variable is something like x, or cat, or any name you decide to come up with, and the expression, just like a math expression, it something Python will evaluate and assign to the variable.  That can be a single number, a previously stored variable name, or a math expression Python will work out for you.</a:t>
            </a:r>
          </a:p>
          <a:p>
            <a:r>
              <a:rPr lang="en-US" dirty="0"/>
              <a:t>This is NOT checking if they are equal, this is not doing some mathematical balancing to evaluate for x or make them equal, the = sign in Python (and most other programming languages) assigns what is on the right, to the variable name on the left.  This variable name can then be called and accessed with it’s name at any point throughout the program, unless it’s changed.</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47308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pythontutor.com/visualize.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gif"/><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4" name="TextBox 3">
            <a:extLst>
              <a:ext uri="{FF2B5EF4-FFF2-40B4-BE49-F238E27FC236}">
                <a16:creationId xmlns:a16="http://schemas.microsoft.com/office/drawing/2014/main" id="{0F1CCBEF-E8A0-642E-BB4B-AD4446EB3D7C}"/>
              </a:ext>
            </a:extLst>
          </p:cNvPr>
          <p:cNvSpPr txBox="1"/>
          <p:nvPr/>
        </p:nvSpPr>
        <p:spPr>
          <a:xfrm>
            <a:off x="6382564" y="4361688"/>
            <a:ext cx="5597493" cy="175432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1 released today (</a:t>
            </a:r>
            <a:r>
              <a:rPr lang="en-CA" dirty="0" err="1"/>
              <a:t>Gradescope</a:t>
            </a:r>
            <a:r>
              <a:rPr lang="en-CA" dirty="0"/>
              <a:t> invites coming)</a:t>
            </a:r>
          </a:p>
          <a:p>
            <a:pPr marL="285750" indent="-285750">
              <a:buFont typeface="Arial" panose="020B0604020202020204" pitchFamily="34" charset="0"/>
              <a:buChar char="•"/>
            </a:pPr>
            <a:r>
              <a:rPr lang="en-CA" dirty="0"/>
              <a:t>Reflection 1 released Friday</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All TUT (Tutorials) &amp; PRA (Labs) running this week</a:t>
            </a:r>
          </a:p>
        </p:txBody>
      </p:sp>
      <p:sp>
        <p:nvSpPr>
          <p:cNvPr id="5" name="TextBox 4">
            <a:extLst>
              <a:ext uri="{FF2B5EF4-FFF2-40B4-BE49-F238E27FC236}">
                <a16:creationId xmlns:a16="http://schemas.microsoft.com/office/drawing/2014/main" id="{064DF25B-E35C-7E53-E3DC-3C73FA573236}"/>
              </a:ext>
            </a:extLst>
          </p:cNvPr>
          <p:cNvSpPr txBox="1"/>
          <p:nvPr/>
        </p:nvSpPr>
        <p:spPr>
          <a:xfrm>
            <a:off x="335947" y="4361688"/>
            <a:ext cx="5788535" cy="1754326"/>
          </a:xfrm>
          <a:prstGeom prst="rect">
            <a:avLst/>
          </a:prstGeom>
          <a:solidFill>
            <a:schemeClr val="accent3">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CA" b="1" dirty="0"/>
              <a:t>While waiting for class to start:</a:t>
            </a:r>
          </a:p>
          <a:p>
            <a:pPr algn="ctr"/>
            <a:endParaRPr lang="en-CA" dirty="0"/>
          </a:p>
          <a:p>
            <a:r>
              <a:rPr lang="en-CA" dirty="0"/>
              <a:t>Download and open the </a:t>
            </a:r>
            <a:r>
              <a:rPr lang="en-CA" dirty="0" err="1"/>
              <a:t>Jupyter</a:t>
            </a:r>
            <a:r>
              <a:rPr lang="en-CA" dirty="0"/>
              <a:t> Notebook (.</a:t>
            </a:r>
            <a:r>
              <a:rPr lang="en-CA" dirty="0" err="1"/>
              <a:t>ipynb</a:t>
            </a:r>
            <a:r>
              <a:rPr lang="en-CA" dirty="0"/>
              <a:t>) for Lecture 1.1.2</a:t>
            </a:r>
          </a:p>
          <a:p>
            <a:endParaRPr lang="en-CA" dirty="0"/>
          </a:p>
          <a:p>
            <a:r>
              <a:rPr lang="en-CA" dirty="0"/>
              <a:t>You may also use this lecture’s </a:t>
            </a:r>
            <a:r>
              <a:rPr lang="en-CA" dirty="0" err="1"/>
              <a:t>JupyterHub</a:t>
            </a:r>
            <a:r>
              <a:rPr lang="en-CA" dirty="0"/>
              <a:t> link instead.</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a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CA" dirty="0"/>
              <a:t>Let’s start with a simple use of Python to get the feel for our new environment</a:t>
            </a:r>
          </a:p>
          <a:p>
            <a:r>
              <a:rPr lang="en-US" dirty="0"/>
              <a:t>Don’t forget your BEDMAS (or PEMDAS)!</a:t>
            </a:r>
          </a:p>
          <a:p>
            <a:r>
              <a:rPr lang="en-US" dirty="0"/>
              <a:t>Lecture Outline -&gt; scroll down to Week 1 Lectures -&gt; Lecture 1.1 -&gt; Links -&gt;</a:t>
            </a:r>
            <a:br>
              <a:rPr lang="en-US" dirty="0"/>
            </a:br>
            <a:r>
              <a:rPr lang="en-US" dirty="0"/>
              <a:t>“Notebook”</a:t>
            </a:r>
          </a:p>
          <a:p>
            <a:r>
              <a:rPr lang="en-US" dirty="0"/>
              <a:t>This will open up </a:t>
            </a:r>
            <a:r>
              <a:rPr lang="en-US" dirty="0" err="1"/>
              <a:t>Jupyter</a:t>
            </a:r>
            <a:r>
              <a:rPr lang="en-US" dirty="0"/>
              <a:t> Notebook with today’s lecture code</a:t>
            </a:r>
          </a:p>
          <a:p>
            <a:r>
              <a:rPr lang="en-US" b="1" dirty="0" err="1"/>
              <a:t>Jupyter</a:t>
            </a:r>
            <a:r>
              <a:rPr lang="en-US" b="1" dirty="0"/>
              <a:t> Hub: </a:t>
            </a:r>
            <a:r>
              <a:rPr lang="en-US" b="1" dirty="0" err="1"/>
              <a:t>jupyter.utoronto.ca</a:t>
            </a:r>
            <a:endParaRPr lang="en-US" b="1" dirty="0"/>
          </a:p>
          <a:p>
            <a:pPr lvl="1"/>
            <a:r>
              <a:rPr lang="en-US" dirty="0"/>
              <a:t>Requires no installation, not even Python!</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Using Python as a Calculator</a:t>
            </a:r>
          </a:p>
        </p:txBody>
      </p:sp>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199" y="1825624"/>
            <a:ext cx="9843656" cy="4835479"/>
          </a:xfrm>
        </p:spPr>
        <p:txBody>
          <a:bodyPr>
            <a:normAutofit fontScale="92500" lnSpcReduction="10000"/>
          </a:bodyPr>
          <a:lstStyle/>
          <a:p>
            <a:r>
              <a:rPr lang="en-CA" dirty="0"/>
              <a:t>The most basic thing you can do in a computer program is to assign a value to a variable.</a:t>
            </a:r>
          </a:p>
          <a:p>
            <a:r>
              <a:rPr lang="en-CA" dirty="0"/>
              <a:t>Assignment statements</a:t>
            </a:r>
          </a:p>
          <a:p>
            <a:pPr lvl="1"/>
            <a:endParaRPr lang="en-CA" dirty="0"/>
          </a:p>
          <a:p>
            <a:pPr lvl="1"/>
            <a:endParaRPr lang="en-CA" b="1" dirty="0"/>
          </a:p>
          <a:p>
            <a:pPr lvl="1"/>
            <a:r>
              <a:rPr lang="en-CA" dirty="0"/>
              <a:t>x = 20</a:t>
            </a:r>
          </a:p>
          <a:p>
            <a:pPr marL="457200" lvl="1" indent="0">
              <a:buNone/>
            </a:pPr>
            <a:r>
              <a:rPr lang="en-CA" dirty="0"/>
              <a:t>     (or)</a:t>
            </a:r>
          </a:p>
          <a:p>
            <a:pPr lvl="1"/>
            <a:r>
              <a:rPr lang="en-CA" dirty="0"/>
              <a:t>y = 20+5*2</a:t>
            </a:r>
          </a:p>
          <a:p>
            <a:pPr lvl="1"/>
            <a:endParaRPr lang="en-CA" dirty="0"/>
          </a:p>
          <a:p>
            <a:r>
              <a:rPr lang="en-CA" b="1" dirty="0"/>
              <a:t>Rules for assignment</a:t>
            </a:r>
          </a:p>
          <a:p>
            <a:pPr lvl="1"/>
            <a:r>
              <a:rPr lang="en-CA" dirty="0">
                <a:solidFill>
                  <a:srgbClr val="00B050"/>
                </a:solidFill>
              </a:rPr>
              <a:t>1. Evaluate the expression to the right of = sign (produces memory address of the value)</a:t>
            </a:r>
          </a:p>
          <a:p>
            <a:pPr lvl="1"/>
            <a:r>
              <a:rPr lang="en-CA" dirty="0">
                <a:solidFill>
                  <a:schemeClr val="accent6"/>
                </a:solidFill>
              </a:rPr>
              <a:t>2. </a:t>
            </a:r>
            <a:r>
              <a:rPr lang="en-CA" dirty="0">
                <a:solidFill>
                  <a:schemeClr val="accent6"/>
                </a:solidFill>
                <a:latin typeface="Segoe UI" panose="020B0502040204020203" pitchFamily="34" charset="0"/>
                <a:cs typeface="Segoe UI" panose="020B0502040204020203" pitchFamily="34" charset="0"/>
              </a:rPr>
              <a:t>Store the memory</a:t>
            </a:r>
            <a:r>
              <a:rPr lang="en-CA" spc="-10"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ad</a:t>
            </a:r>
            <a:r>
              <a:rPr lang="en-CA" spc="-10" dirty="0">
                <a:solidFill>
                  <a:schemeClr val="accent6"/>
                </a:solidFill>
                <a:latin typeface="Segoe UI" panose="020B0502040204020203" pitchFamily="34" charset="0"/>
                <a:cs typeface="Segoe UI" panose="020B0502040204020203" pitchFamily="34" charset="0"/>
              </a:rPr>
              <a:t>d</a:t>
            </a:r>
            <a:r>
              <a:rPr lang="en-CA" dirty="0">
                <a:solidFill>
                  <a:schemeClr val="accent6"/>
                </a:solidFill>
                <a:latin typeface="Segoe UI" panose="020B0502040204020203" pitchFamily="34" charset="0"/>
                <a:cs typeface="Segoe UI" panose="020B0502040204020203" pitchFamily="34" charset="0"/>
              </a:rPr>
              <a:t>ress</a:t>
            </a:r>
            <a:r>
              <a:rPr lang="en-CA" spc="1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in</a:t>
            </a:r>
            <a:r>
              <a:rPr lang="en-CA" spc="-10" dirty="0">
                <a:solidFill>
                  <a:schemeClr val="accent6"/>
                </a:solidFill>
                <a:latin typeface="Segoe UI" panose="020B0502040204020203" pitchFamily="34" charset="0"/>
                <a:cs typeface="Segoe UI" panose="020B0502040204020203" pitchFamily="34" charset="0"/>
              </a:rPr>
              <a:t> </a:t>
            </a:r>
            <a:r>
              <a:rPr lang="en-CA" spc="5" dirty="0">
                <a:solidFill>
                  <a:schemeClr val="accent6"/>
                </a:solidFill>
                <a:latin typeface="Segoe UI" panose="020B0502040204020203" pitchFamily="34" charset="0"/>
                <a:cs typeface="Segoe UI" panose="020B0502040204020203" pitchFamily="34" charset="0"/>
              </a:rPr>
              <a:t>t</a:t>
            </a:r>
            <a:r>
              <a:rPr lang="en-CA" dirty="0">
                <a:solidFill>
                  <a:schemeClr val="accent6"/>
                </a:solidFill>
                <a:latin typeface="Segoe UI" panose="020B0502040204020203" pitchFamily="34" charset="0"/>
                <a:cs typeface="Segoe UI" panose="020B0502040204020203" pitchFamily="34" charset="0"/>
              </a:rPr>
              <a:t>he</a:t>
            </a:r>
            <a:r>
              <a:rPr lang="en-CA" spc="-1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variab</a:t>
            </a:r>
            <a:r>
              <a:rPr lang="en-CA" spc="-15" dirty="0">
                <a:solidFill>
                  <a:schemeClr val="accent6"/>
                </a:solidFill>
                <a:latin typeface="Segoe UI" panose="020B0502040204020203" pitchFamily="34" charset="0"/>
                <a:cs typeface="Segoe UI" panose="020B0502040204020203" pitchFamily="34" charset="0"/>
              </a:rPr>
              <a:t>l</a:t>
            </a:r>
            <a:r>
              <a:rPr lang="en-CA" dirty="0">
                <a:solidFill>
                  <a:schemeClr val="accent6"/>
                </a:solidFill>
                <a:latin typeface="Segoe UI" panose="020B0502040204020203" pitchFamily="34" charset="0"/>
                <a:cs typeface="Segoe UI" panose="020B0502040204020203" pitchFamily="34" charset="0"/>
              </a:rPr>
              <a:t>e</a:t>
            </a:r>
            <a:r>
              <a:rPr lang="en-CA" spc="3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on </a:t>
            </a:r>
            <a:r>
              <a:rPr lang="en-CA" sz="2400" dirty="0">
                <a:solidFill>
                  <a:schemeClr val="accent6"/>
                </a:solidFill>
                <a:latin typeface="Segoe UI" panose="020B0502040204020203" pitchFamily="34" charset="0"/>
                <a:cs typeface="Segoe UI" panose="020B0502040204020203" pitchFamily="34" charset="0"/>
              </a:rPr>
              <a:t>the</a:t>
            </a:r>
            <a:r>
              <a:rPr lang="en-CA" sz="2400" spc="-1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l</a:t>
            </a:r>
            <a:r>
              <a:rPr lang="en-CA" sz="2400" spc="-10" dirty="0">
                <a:solidFill>
                  <a:schemeClr val="accent6"/>
                </a:solidFill>
                <a:latin typeface="Segoe UI" panose="020B0502040204020203" pitchFamily="34" charset="0"/>
                <a:cs typeface="Segoe UI" panose="020B0502040204020203" pitchFamily="34" charset="0"/>
              </a:rPr>
              <a:t>e</a:t>
            </a:r>
            <a:r>
              <a:rPr lang="en-CA" sz="2400" dirty="0">
                <a:solidFill>
                  <a:schemeClr val="accent6"/>
                </a:solidFill>
                <a:latin typeface="Segoe UI" panose="020B0502040204020203" pitchFamily="34" charset="0"/>
                <a:cs typeface="Segoe UI" panose="020B0502040204020203" pitchFamily="34" charset="0"/>
              </a:rPr>
              <a:t>ft</a:t>
            </a:r>
            <a:r>
              <a:rPr lang="en-CA" sz="2400" spc="-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of</a:t>
            </a:r>
            <a:r>
              <a:rPr lang="en-CA" sz="2400" spc="-10"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the</a:t>
            </a:r>
            <a:r>
              <a:rPr lang="en-CA" sz="2400" spc="-1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 </a:t>
            </a:r>
            <a:r>
              <a:rPr lang="en-CA" sz="2400" spc="-10" dirty="0">
                <a:solidFill>
                  <a:schemeClr val="accent6"/>
                </a:solidFill>
                <a:latin typeface="Segoe UI" panose="020B0502040204020203" pitchFamily="34" charset="0"/>
                <a:cs typeface="Segoe UI" panose="020B0502040204020203" pitchFamily="34" charset="0"/>
              </a:rPr>
              <a:t>s</a:t>
            </a:r>
            <a:r>
              <a:rPr lang="en-CA" sz="2400" dirty="0">
                <a:solidFill>
                  <a:schemeClr val="accent6"/>
                </a:solidFill>
                <a:latin typeface="Segoe UI" panose="020B0502040204020203" pitchFamily="34" charset="0"/>
                <a:cs typeface="Segoe UI" panose="020B0502040204020203" pitchFamily="34" charset="0"/>
              </a:rPr>
              <a:t>i</a:t>
            </a:r>
            <a:r>
              <a:rPr lang="en-CA" sz="2400" spc="-10" dirty="0">
                <a:solidFill>
                  <a:schemeClr val="accent6"/>
                </a:solidFill>
                <a:latin typeface="Segoe UI" panose="020B0502040204020203" pitchFamily="34" charset="0"/>
                <a:cs typeface="Segoe UI" panose="020B0502040204020203" pitchFamily="34" charset="0"/>
              </a:rPr>
              <a:t>g</a:t>
            </a:r>
            <a:r>
              <a:rPr lang="en-CA" sz="2400" dirty="0">
                <a:solidFill>
                  <a:schemeClr val="accent6"/>
                </a:solidFill>
                <a:latin typeface="Segoe UI" panose="020B0502040204020203" pitchFamily="34" charset="0"/>
                <a:cs typeface="Segoe UI" panose="020B0502040204020203" pitchFamily="34" charset="0"/>
              </a:rPr>
              <a:t>n</a:t>
            </a:r>
          </a:p>
          <a:p>
            <a:pPr lvl="1"/>
            <a:endParaRPr lang="en-CA" dirty="0"/>
          </a:p>
          <a:p>
            <a:endParaRPr lang="en-CA" dirty="0"/>
          </a:p>
          <a:p>
            <a:endParaRPr lang="en-CA" dirty="0"/>
          </a:p>
          <a:p>
            <a:pPr marL="0" indent="0">
              <a:buNone/>
            </a:pPr>
            <a:endParaRPr lang="en-US" dirty="0"/>
          </a:p>
        </p:txBody>
      </p:sp>
      <p:sp>
        <p:nvSpPr>
          <p:cNvPr id="6" name="TextBox 5">
            <a:extLst>
              <a:ext uri="{FF2B5EF4-FFF2-40B4-BE49-F238E27FC236}">
                <a16:creationId xmlns:a16="http://schemas.microsoft.com/office/drawing/2014/main" id="{7CA061B3-4A14-F24E-88F8-8E7115B5FCA5}"/>
              </a:ext>
            </a:extLst>
          </p:cNvPr>
          <p:cNvSpPr txBox="1"/>
          <p:nvPr/>
        </p:nvSpPr>
        <p:spPr>
          <a:xfrm>
            <a:off x="3616037" y="2939579"/>
            <a:ext cx="5694218" cy="646331"/>
          </a:xfrm>
          <a:prstGeom prst="rect">
            <a:avLst/>
          </a:prstGeom>
          <a:noFill/>
        </p:spPr>
        <p:txBody>
          <a:bodyPr wrap="square" rtlCol="0">
            <a:spAutoFit/>
          </a:bodyPr>
          <a:lstStyle/>
          <a:p>
            <a:r>
              <a:rPr lang="en-US" sz="3600" dirty="0">
                <a:solidFill>
                  <a:schemeClr val="accent6">
                    <a:lumMod val="75000"/>
                  </a:schemeClr>
                </a:solidFill>
              </a:rPr>
              <a:t>variable</a:t>
            </a:r>
            <a:r>
              <a:rPr lang="en-US" sz="3600" dirty="0"/>
              <a:t> </a:t>
            </a:r>
            <a:r>
              <a:rPr lang="en-US" sz="3600" dirty="0">
                <a:solidFill>
                  <a:schemeClr val="accent2"/>
                </a:solidFill>
              </a:rPr>
              <a:t>=</a:t>
            </a:r>
            <a:r>
              <a:rPr lang="en-US" sz="3600" dirty="0"/>
              <a:t> </a:t>
            </a:r>
            <a:r>
              <a:rPr lang="en-US" sz="3600" dirty="0">
                <a:solidFill>
                  <a:srgbClr val="00B050"/>
                </a:solidFill>
              </a:rPr>
              <a:t>expression</a:t>
            </a:r>
          </a:p>
        </p:txBody>
      </p:sp>
    </p:spTree>
    <p:extLst>
      <p:ext uri="{BB962C8B-B14F-4D97-AF65-F5344CB8AC3E}">
        <p14:creationId xmlns:p14="http://schemas.microsoft.com/office/powerpoint/2010/main" val="4862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r>
              <a:rPr lang="en-CA" dirty="0"/>
              <a:t> (or </a:t>
            </a:r>
            <a:r>
              <a:rPr lang="en-CA" dirty="0" err="1"/>
              <a:t>snake_case</a:t>
            </a:r>
            <a:r>
              <a:rPr lang="en-CA" dirty="0"/>
              <a:t>)</a:t>
            </a:r>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i</a:t>
            </a:r>
            <a:r>
              <a:rPr lang="en-CA" b="1" dirty="0">
                <a:solidFill>
                  <a:schemeClr val="accent3">
                    <a:lumMod val="40000"/>
                    <a:lumOff val="60000"/>
                  </a:schemeClr>
                </a:solidFill>
                <a:latin typeface="Courier New"/>
                <a:cs typeface="Courier New"/>
              </a:rPr>
              <a:t>f</a:t>
            </a:r>
            <a:r>
              <a:rPr lang="en-CA" b="1" spc="-15" dirty="0">
                <a:solidFill>
                  <a:schemeClr val="accent3">
                    <a:lumMod val="40000"/>
                    <a:lumOff val="60000"/>
                  </a:schemeClr>
                </a:solidFill>
                <a:latin typeface="Courier New"/>
                <a:cs typeface="Courier New"/>
              </a:rPr>
              <a:t>f</a:t>
            </a:r>
            <a:r>
              <a:rPr lang="en-CA" b="1" spc="-10" dirty="0">
                <a:solidFill>
                  <a:schemeClr val="accent3">
                    <a:lumMod val="40000"/>
                    <a:lumOff val="60000"/>
                  </a:schemeClr>
                </a:solidFill>
                <a:latin typeface="Courier New"/>
                <a:cs typeface="Courier New"/>
              </a:rPr>
              <a:t>e</a:t>
            </a:r>
            <a:r>
              <a:rPr lang="en-CA" b="1" spc="-15" dirty="0">
                <a:solidFill>
                  <a:schemeClr val="accent3">
                    <a:lumMod val="40000"/>
                    <a:lumOff val="60000"/>
                  </a:schemeClr>
                </a:solidFill>
                <a:latin typeface="Courier New"/>
                <a:cs typeface="Courier New"/>
              </a:rPr>
              <a:t>r</a:t>
            </a:r>
            <a:r>
              <a:rPr lang="en-CA" b="1" spc="-10" dirty="0">
                <a:solidFill>
                  <a:schemeClr val="accent3">
                    <a:lumMod val="40000"/>
                    <a:lumOff val="60000"/>
                  </a:schemeClr>
                </a:solidFill>
                <a:latin typeface="Courier New"/>
                <a:cs typeface="Courier New"/>
              </a:rPr>
              <a:t>e</a:t>
            </a:r>
            <a:r>
              <a:rPr lang="en-CA" b="1" dirty="0">
                <a:solidFill>
                  <a:schemeClr val="accent3">
                    <a:lumMod val="40000"/>
                    <a:lumOff val="60000"/>
                  </a:schemeClr>
                </a:solidFill>
                <a:latin typeface="Courier New"/>
                <a:cs typeface="Courier New"/>
              </a:rPr>
              <a:t>n</a:t>
            </a:r>
            <a:r>
              <a:rPr lang="en-CA" b="1" spc="-15" dirty="0">
                <a:solidFill>
                  <a:schemeClr val="accent3">
                    <a:lumMod val="40000"/>
                    <a:lumOff val="60000"/>
                  </a:schemeClr>
                </a:solidFill>
                <a:latin typeface="Courier New"/>
                <a:cs typeface="Courier New"/>
              </a:rPr>
              <a:t>ce = 20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a:t>
            </a:r>
            <a:r>
              <a:rPr lang="en-CA" b="1" spc="-10" dirty="0">
                <a:solidFill>
                  <a:schemeClr val="accent3">
                    <a:lumMod val="40000"/>
                    <a:lumOff val="60000"/>
                  </a:schemeClr>
                </a:solidFill>
                <a:latin typeface="Courier New"/>
                <a:cs typeface="Courier New"/>
              </a:rPr>
              <a:t>le</a:t>
            </a:r>
            <a:r>
              <a:rPr lang="en-CA" b="1"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a:t>
            </a:r>
            <a:r>
              <a:rPr lang="en-CA" b="1" spc="10"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2 * difference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&gt;&gt;</a:t>
            </a:r>
            <a:r>
              <a:rPr lang="en-CA" b="1" spc="-10" dirty="0">
                <a:solidFill>
                  <a:schemeClr val="accent3">
                    <a:lumMod val="40000"/>
                    <a:lumOff val="60000"/>
                  </a:schemeClr>
                </a:solidFill>
                <a:latin typeface="Courier New"/>
                <a:cs typeface="Courier New"/>
              </a:rPr>
              <a:t>&gt;</a:t>
            </a:r>
            <a:r>
              <a:rPr lang="en-CA" b="1" spc="-5"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d</a:t>
            </a:r>
            <a:r>
              <a:rPr lang="en-CA" b="1" spc="-15"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ble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difference = 5</a:t>
            </a:r>
            <a:endParaRPr lang="en-CA" b="1" dirty="0">
              <a:solidFill>
                <a:schemeClr val="accent3">
                  <a:lumMod val="40000"/>
                  <a:lumOff val="60000"/>
                </a:schemeClr>
              </a:solidFill>
              <a:latin typeface="Courier New"/>
              <a:cs typeface="Courier New"/>
            </a:endParaRPr>
          </a:p>
          <a:p>
            <a:pPr marL="0" marR="134747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double</a:t>
            </a:r>
          </a:p>
          <a:p>
            <a:pPr marL="0" marR="134747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endParaRPr lang="en-US" dirty="0"/>
          </a:p>
        </p:txBody>
      </p:sp>
    </p:spTree>
    <p:extLst>
      <p:ext uri="{BB962C8B-B14F-4D97-AF65-F5344CB8AC3E}">
        <p14:creationId xmlns:p14="http://schemas.microsoft.com/office/powerpoint/2010/main" val="237321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a:t>
            </a:r>
            <a:r>
              <a:rPr lang="en-CA" b="1" dirty="0">
                <a:solidFill>
                  <a:srgbClr val="92D050"/>
                </a:solidFill>
                <a:latin typeface="Courier New"/>
                <a:cs typeface="Courier New"/>
              </a:rPr>
              <a:t> </a:t>
            </a:r>
            <a:r>
              <a:rPr lang="en-CA" b="1" spc="-15" dirty="0">
                <a:solidFill>
                  <a:srgbClr val="92D050"/>
                </a:solidFill>
                <a:latin typeface="Courier New"/>
                <a:cs typeface="Courier New"/>
              </a:rPr>
              <a:t>d</a:t>
            </a:r>
            <a:r>
              <a:rPr lang="en-CA" b="1" spc="-10" dirty="0">
                <a:solidFill>
                  <a:srgbClr val="92D050"/>
                </a:solidFill>
                <a:latin typeface="Courier New"/>
                <a:cs typeface="Courier New"/>
              </a:rPr>
              <a:t>i</a:t>
            </a:r>
            <a:r>
              <a:rPr lang="en-CA" b="1" dirty="0">
                <a:solidFill>
                  <a:srgbClr val="92D050"/>
                </a:solidFill>
                <a:latin typeface="Courier New"/>
                <a:cs typeface="Courier New"/>
              </a:rPr>
              <a:t>f</a:t>
            </a:r>
            <a:r>
              <a:rPr lang="en-CA" b="1" spc="-15" dirty="0">
                <a:solidFill>
                  <a:srgbClr val="92D050"/>
                </a:solidFill>
                <a:latin typeface="Courier New"/>
                <a:cs typeface="Courier New"/>
              </a:rPr>
              <a:t>f</a:t>
            </a:r>
            <a:r>
              <a:rPr lang="en-CA" b="1" spc="-10" dirty="0">
                <a:solidFill>
                  <a:srgbClr val="92D050"/>
                </a:solidFill>
                <a:latin typeface="Courier New"/>
                <a:cs typeface="Courier New"/>
              </a:rPr>
              <a:t>e</a:t>
            </a:r>
            <a:r>
              <a:rPr lang="en-CA" b="1" spc="-15" dirty="0">
                <a:solidFill>
                  <a:srgbClr val="92D050"/>
                </a:solidFill>
                <a:latin typeface="Courier New"/>
                <a:cs typeface="Courier New"/>
              </a:rPr>
              <a:t>r</a:t>
            </a:r>
            <a:r>
              <a:rPr lang="en-CA" b="1" spc="-10" dirty="0">
                <a:solidFill>
                  <a:srgbClr val="92D050"/>
                </a:solidFill>
                <a:latin typeface="Courier New"/>
                <a:cs typeface="Courier New"/>
              </a:rPr>
              <a:t>e</a:t>
            </a:r>
            <a:r>
              <a:rPr lang="en-CA" b="1" dirty="0">
                <a:solidFill>
                  <a:srgbClr val="92D050"/>
                </a:solidFill>
                <a:latin typeface="Courier New"/>
                <a:cs typeface="Courier New"/>
              </a:rPr>
              <a:t>n</a:t>
            </a:r>
            <a:r>
              <a:rPr lang="en-CA" b="1" spc="-15" dirty="0">
                <a:solidFill>
                  <a:srgbClr val="92D050"/>
                </a:solidFill>
                <a:latin typeface="Courier New"/>
                <a:cs typeface="Courier New"/>
              </a:rPr>
              <a:t>ce = 20</a:t>
            </a:r>
            <a:endParaRPr lang="en-CA" b="1" dirty="0">
              <a:solidFill>
                <a:srgbClr val="92D050"/>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a:t>
            </a:r>
            <a:r>
              <a:rPr lang="en-CA" b="1" spc="-10" dirty="0">
                <a:solidFill>
                  <a:schemeClr val="accent3">
                    <a:lumMod val="40000"/>
                    <a:lumOff val="60000"/>
                  </a:schemeClr>
                </a:solidFill>
                <a:latin typeface="Courier New"/>
                <a:cs typeface="Courier New"/>
              </a:rPr>
              <a:t>le</a:t>
            </a:r>
            <a:r>
              <a:rPr lang="en-CA" b="1"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a:t>
            </a:r>
            <a:r>
              <a:rPr lang="en-CA" b="1" spc="10"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2 * difference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&gt;&gt;</a:t>
            </a:r>
            <a:r>
              <a:rPr lang="en-CA" b="1" spc="-10" dirty="0">
                <a:solidFill>
                  <a:schemeClr val="accent3">
                    <a:lumMod val="40000"/>
                    <a:lumOff val="60000"/>
                  </a:schemeClr>
                </a:solidFill>
                <a:latin typeface="Courier New"/>
                <a:cs typeface="Courier New"/>
              </a:rPr>
              <a:t>&gt;</a:t>
            </a:r>
            <a:r>
              <a:rPr lang="en-CA" b="1" spc="-5"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d</a:t>
            </a:r>
            <a:r>
              <a:rPr lang="en-CA" b="1" spc="-15"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ble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difference = 5</a:t>
            </a:r>
            <a:endParaRPr lang="en-CA" b="1" dirty="0">
              <a:solidFill>
                <a:schemeClr val="accent3">
                  <a:lumMod val="40000"/>
                  <a:lumOff val="60000"/>
                </a:schemeClr>
              </a:solidFill>
              <a:latin typeface="Courier New"/>
              <a:cs typeface="Courier New"/>
            </a:endParaRPr>
          </a:p>
          <a:p>
            <a:pPr marL="0" marR="134747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double</a:t>
            </a:r>
          </a:p>
          <a:p>
            <a:pPr marL="0" marR="134747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496671" y="3104691"/>
            <a:ext cx="6411309" cy="1481175"/>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v</a:t>
            </a:r>
            <a:r>
              <a:rPr sz="1800" spc="5" dirty="0">
                <a:solidFill>
                  <a:srgbClr val="F7F7F7"/>
                </a:solidFill>
                <a:latin typeface="Segoe UI" panose="020B0502040204020203" pitchFamily="34" charset="0"/>
                <a:cs typeface="Segoe UI" panose="020B0502040204020203" pitchFamily="34" charset="0"/>
              </a:rPr>
              <a:t>a</a:t>
            </a:r>
            <a:r>
              <a:rPr sz="1800" dirty="0">
                <a:solidFill>
                  <a:srgbClr val="F7F7F7"/>
                </a:solidFill>
                <a:latin typeface="Segoe UI" panose="020B0502040204020203" pitchFamily="34" charset="0"/>
                <a:cs typeface="Segoe UI" panose="020B0502040204020203" pitchFamily="34" charset="0"/>
              </a:rPr>
              <a:t>luate</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a:t>
            </a:r>
            <a:r>
              <a:rPr sz="1800" dirty="0">
                <a:solidFill>
                  <a:srgbClr val="F7F7F7"/>
                </a:solidFill>
                <a:latin typeface="Segoe UI" panose="020B0502040204020203" pitchFamily="34" charset="0"/>
                <a:cs typeface="Segoe UI" panose="020B0502040204020203" pitchFamily="34" charset="0"/>
              </a:rPr>
              <a:t>e</a:t>
            </a:r>
            <a:r>
              <a:rPr sz="1800" spc="2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x</a:t>
            </a:r>
            <a:r>
              <a:rPr sz="1800" dirty="0">
                <a:solidFill>
                  <a:srgbClr val="F7F7F7"/>
                </a:solidFill>
                <a:latin typeface="Segoe UI" panose="020B0502040204020203" pitchFamily="34" charset="0"/>
                <a:cs typeface="Segoe UI" panose="020B0502040204020203" pitchFamily="34" charset="0"/>
              </a:rPr>
              <a:t>pres</a:t>
            </a:r>
            <a:r>
              <a:rPr sz="1800" spc="-1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ion</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9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right</a:t>
            </a:r>
            <a:r>
              <a:rPr sz="1800" spc="204"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5" dirty="0">
                <a:solidFill>
                  <a:srgbClr val="F7F7F7"/>
                </a:solidFill>
                <a:latin typeface="Segoe UI" panose="020B0502040204020203" pitchFamily="34" charset="0"/>
                <a:cs typeface="Segoe UI" panose="020B0502040204020203" pitchFamily="34" charset="0"/>
              </a:rPr>
              <a:t>n</a:t>
            </a:r>
            <a:r>
              <a:rPr lang="en-US" spc="-5" dirty="0">
                <a:solidFill>
                  <a:srgbClr val="F7F7F7"/>
                </a:solidFill>
                <a:latin typeface="Segoe UI" panose="020B0502040204020203" pitchFamily="34" charset="0"/>
                <a:cs typeface="Segoe UI" panose="020B0502040204020203" pitchFamily="34" charset="0"/>
              </a:rPr>
              <a:t> -&gt;</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a:t>
            </a:r>
            <a:r>
              <a:rPr sz="1800" spc="-15" dirty="0">
                <a:solidFill>
                  <a:srgbClr val="F7F7F7"/>
                </a:solidFill>
                <a:latin typeface="Segoe UI" panose="020B0502040204020203" pitchFamily="34" charset="0"/>
                <a:cs typeface="Segoe UI" panose="020B0502040204020203" pitchFamily="34" charset="0"/>
              </a:rPr>
              <a:t>0</a:t>
            </a:r>
            <a:r>
              <a:rPr sz="1800" dirty="0">
                <a:solidFill>
                  <a:srgbClr val="F7F7F7"/>
                </a:solidFill>
                <a:latin typeface="Segoe UI" panose="020B0502040204020203" pitchFamily="34" charset="0"/>
                <a:cs typeface="Segoe UI" panose="020B0502040204020203" pitchFamily="34" charset="0"/>
              </a:rPr>
              <a:t>.	</a:t>
            </a:r>
            <a:endParaRPr lang="en-US" sz="1800" dirty="0">
              <a:solidFill>
                <a:srgbClr val="F7F7F7"/>
              </a:solidFill>
              <a:latin typeface="Segoe UI" panose="020B0502040204020203" pitchFamily="34" charset="0"/>
              <a:cs typeface="Segoe UI" panose="020B0502040204020203" pitchFamily="34" charset="0"/>
            </a:endParaRPr>
          </a:p>
          <a:p>
            <a:pPr marL="355600">
              <a:lnSpc>
                <a:spcPts val="2100"/>
              </a:lnSpc>
              <a:tabLst>
                <a:tab pos="613410" algn="l"/>
                <a:tab pos="1186180" algn="l"/>
                <a:tab pos="1598930" algn="l"/>
                <a:tab pos="2131060" algn="l"/>
                <a:tab pos="3085465" algn="l"/>
                <a:tab pos="3492500" algn="l"/>
                <a:tab pos="4116070" algn="l"/>
              </a:tabLst>
            </a:pP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hi</a:t>
            </a:r>
            <a:r>
              <a:rPr sz="1800" dirty="0">
                <a:solidFill>
                  <a:srgbClr val="F7F7F7"/>
                </a:solidFill>
                <a:latin typeface="Segoe UI" panose="020B0502040204020203" pitchFamily="34" charset="0"/>
                <a:cs typeface="Segoe UI" panose="020B0502040204020203" pitchFamily="34" charset="0"/>
              </a:rPr>
              <a:t>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produces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5" dirty="0">
                <a:solidFill>
                  <a:srgbClr val="F7F7F7"/>
                </a:solidFill>
                <a:latin typeface="Segoe UI" panose="020B0502040204020203" pitchFamily="34" charset="0"/>
                <a:cs typeface="Segoe UI" panose="020B0502040204020203" pitchFamily="34" charset="0"/>
              </a:rPr>
              <a:t>l</a:t>
            </a:r>
            <a:r>
              <a:rPr sz="1800" dirty="0">
                <a:solidFill>
                  <a:srgbClr val="F7F7F7"/>
                </a:solidFill>
                <a:latin typeface="Segoe UI" panose="020B0502040204020203" pitchFamily="34" charset="0"/>
                <a:cs typeface="Segoe UI" panose="020B0502040204020203" pitchFamily="34" charset="0"/>
              </a:rPr>
              <a:t>ue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whi</a:t>
            </a:r>
            <a:r>
              <a:rPr sz="1800" spc="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h</a:t>
            </a:r>
            <a:r>
              <a:rPr sz="1800" spc="-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we’ll</a:t>
            </a:r>
            <a:r>
              <a:rPr sz="1800" spc="-5" dirty="0">
                <a:solidFill>
                  <a:srgbClr val="F7F7F7"/>
                </a:solidFill>
                <a:latin typeface="Segoe UI" panose="020B0502040204020203" pitchFamily="34" charset="0"/>
                <a:cs typeface="Segoe UI" panose="020B0502040204020203" pitchFamily="34" charset="0"/>
              </a:rPr>
              <a:t> pu</a:t>
            </a:r>
            <a:r>
              <a:rPr sz="1800" dirty="0">
                <a:solidFill>
                  <a:srgbClr val="F7F7F7"/>
                </a:solidFill>
                <a:latin typeface="Segoe UI" panose="020B0502040204020203" pitchFamily="34" charset="0"/>
                <a:cs typeface="Segoe UI" panose="020B0502040204020203" pitchFamily="34" charset="0"/>
              </a:rPr>
              <a:t>t</a:t>
            </a:r>
            <a:r>
              <a:rPr sz="1800" spc="-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a:t>
            </a:r>
            <a:r>
              <a:rPr sz="1800" spc="-5" dirty="0">
                <a:solidFill>
                  <a:srgbClr val="F7F7F7"/>
                </a:solidFill>
                <a:latin typeface="Segoe UI" panose="020B0502040204020203" pitchFamily="34" charset="0"/>
                <a:cs typeface="Segoe UI" panose="020B0502040204020203" pitchFamily="34" charset="0"/>
              </a:rPr>
              <a:t> </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ory</a:t>
            </a:r>
            <a:r>
              <a:rPr sz="1800" spc="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address</a:t>
            </a:r>
            <a:r>
              <a:rPr sz="1800" spc="-15"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d</a:t>
            </a:r>
            <a:r>
              <a:rPr sz="1800" spc="-5" dirty="0">
                <a:solidFill>
                  <a:srgbClr val="F7F7F7"/>
                </a:solidFill>
                <a:latin typeface="Segoe UI" panose="020B0502040204020203" pitchFamily="34" charset="0"/>
                <a:cs typeface="Segoe UI" panose="020B0502040204020203" pitchFamily="34" charset="0"/>
              </a:rPr>
              <a:t>1</a:t>
            </a:r>
            <a:r>
              <a:rPr sz="1800" dirty="0">
                <a:solidFill>
                  <a:srgbClr val="F7F7F7"/>
                </a:solidFill>
                <a:latin typeface="Segoe UI" panose="020B0502040204020203" pitchFamily="34" charset="0"/>
                <a:cs typeface="Segoe UI" panose="020B0502040204020203" pitchFamily="34" charset="0"/>
              </a:rPr>
              <a:t>.</a:t>
            </a:r>
          </a:p>
          <a:p>
            <a:pPr marL="355600" marR="5080" indent="-342900" algn="just">
              <a:lnSpc>
                <a:spcPct val="97200"/>
              </a:lnSpc>
              <a:spcBef>
                <a:spcPts val="985"/>
              </a:spcBef>
              <a:buFont typeface="Times New Roman"/>
              <a:buAutoNum type="arabicPeriod" startAt="2"/>
              <a:tabLst>
                <a:tab pos="355600" algn="l"/>
              </a:tabLst>
            </a:pPr>
            <a:r>
              <a:rPr sz="1800" dirty="0">
                <a:solidFill>
                  <a:srgbClr val="F7F7F7"/>
                </a:solidFill>
                <a:latin typeface="Segoe UI" panose="020B0502040204020203" pitchFamily="34" charset="0"/>
                <a:cs typeface="Segoe UI" panose="020B0502040204020203" pitchFamily="34" charset="0"/>
              </a:rPr>
              <a:t>Make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10" dirty="0">
                <a:solidFill>
                  <a:srgbClr val="F7F7F7"/>
                </a:solidFill>
                <a:latin typeface="Segoe UI" panose="020B0502040204020203" pitchFamily="34" charset="0"/>
                <a:cs typeface="Segoe UI" panose="020B0502040204020203" pitchFamily="34" charset="0"/>
              </a:rPr>
              <a:t>r</a:t>
            </a:r>
            <a:r>
              <a:rPr sz="1800"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a</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le</a:t>
            </a:r>
            <a:r>
              <a:rPr sz="1800" spc="13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2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l</a:t>
            </a: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ft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15" dirty="0">
                <a:solidFill>
                  <a:srgbClr val="F7F7F7"/>
                </a:solidFill>
                <a:latin typeface="Segoe UI" panose="020B0502040204020203" pitchFamily="34" charset="0"/>
                <a:cs typeface="Segoe UI" panose="020B0502040204020203" pitchFamily="34" charset="0"/>
              </a:rPr>
              <a:t>n</a:t>
            </a:r>
            <a:r>
              <a:rPr sz="180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a:t>
            </a:r>
            <a:r>
              <a:rPr sz="1800" spc="-15" dirty="0">
                <a:solidFill>
                  <a:srgbClr val="F7F7F7"/>
                </a:solidFill>
                <a:latin typeface="Segoe UI" panose="020B0502040204020203" pitchFamily="34" charset="0"/>
                <a:cs typeface="Segoe UI" panose="020B0502040204020203" pitchFamily="34" charset="0"/>
              </a:rPr>
              <a:t>e</a:t>
            </a:r>
            <a:r>
              <a:rPr sz="1800" spc="-5" dirty="0">
                <a:solidFill>
                  <a:srgbClr val="F7F7F7"/>
                </a:solidFill>
                <a:latin typeface="Segoe UI" panose="020B0502040204020203" pitchFamily="34" charset="0"/>
                <a:cs typeface="Segoe UI" panose="020B0502040204020203" pitchFamily="34" charset="0"/>
              </a:rPr>
              <a:t>renc</a:t>
            </a:r>
            <a:r>
              <a:rPr sz="1800" spc="-3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refer </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to</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sz="1800" spc="220"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y </a:t>
            </a:r>
            <a:r>
              <a:rPr sz="1800" spc="-220" dirty="0">
                <a:solidFill>
                  <a:srgbClr val="F7F7F7"/>
                </a:solidFill>
                <a:latin typeface="Segoe UI" panose="020B0502040204020203" pitchFamily="34" charset="0"/>
                <a:cs typeface="Segoe UI" panose="020B0502040204020203" pitchFamily="34" charset="0"/>
              </a:rPr>
              <a:t> </a:t>
            </a:r>
            <a:r>
              <a:rPr sz="1800" spc="-2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tor</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ng </a:t>
            </a:r>
            <a:r>
              <a:rPr sz="1800" spc="-225"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d</a:t>
            </a:r>
            <a:r>
              <a:rPr sz="1800" dirty="0">
                <a:solidFill>
                  <a:srgbClr val="F7F7F7"/>
                </a:solidFill>
                <a:latin typeface="Segoe UI" panose="020B0502040204020203" pitchFamily="34" charset="0"/>
                <a:cs typeface="Segoe UI" panose="020B0502040204020203" pitchFamily="34" charset="0"/>
              </a:rPr>
              <a:t>1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a:t>
            </a:r>
            <a:r>
              <a:rPr sz="1800" spc="-1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differen</a:t>
            </a:r>
            <a:r>
              <a:rPr sz="1800" spc="-1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e.</a:t>
            </a:r>
          </a:p>
        </p:txBody>
      </p:sp>
      <p:sp>
        <p:nvSpPr>
          <p:cNvPr id="5" name="object 6">
            <a:extLst>
              <a:ext uri="{FF2B5EF4-FFF2-40B4-BE49-F238E27FC236}">
                <a16:creationId xmlns:a16="http://schemas.microsoft.com/office/drawing/2014/main" id="{67767C9C-72F1-C546-9D6C-F1A06B3C22F6}"/>
              </a:ext>
            </a:extLst>
          </p:cNvPr>
          <p:cNvSpPr/>
          <p:nvPr/>
        </p:nvSpPr>
        <p:spPr>
          <a:xfrm>
            <a:off x="5723667" y="4771078"/>
            <a:ext cx="5957315" cy="135940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80178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a:t>
            </a:r>
            <a:r>
              <a:rPr lang="en-CA" b="1" dirty="0">
                <a:solidFill>
                  <a:srgbClr val="92D050"/>
                </a:solidFill>
                <a:latin typeface="Courier New"/>
                <a:cs typeface="Courier New"/>
              </a:rPr>
              <a:t> </a:t>
            </a:r>
            <a:r>
              <a:rPr lang="en-CA" b="1" spc="-15" dirty="0">
                <a:solidFill>
                  <a:srgbClr val="92D050"/>
                </a:solidFill>
                <a:latin typeface="Courier New"/>
                <a:cs typeface="Courier New"/>
              </a:rPr>
              <a:t>d</a:t>
            </a:r>
            <a:r>
              <a:rPr lang="en-CA" b="1" spc="-10" dirty="0">
                <a:solidFill>
                  <a:srgbClr val="92D050"/>
                </a:solidFill>
                <a:latin typeface="Courier New"/>
                <a:cs typeface="Courier New"/>
              </a:rPr>
              <a:t>o</a:t>
            </a:r>
            <a:r>
              <a:rPr lang="en-CA" b="1" dirty="0">
                <a:solidFill>
                  <a:srgbClr val="92D050"/>
                </a:solidFill>
                <a:latin typeface="Courier New"/>
                <a:cs typeface="Courier New"/>
              </a:rPr>
              <a:t>u</a:t>
            </a:r>
            <a:r>
              <a:rPr lang="en-CA" b="1" spc="-15" dirty="0">
                <a:solidFill>
                  <a:srgbClr val="92D050"/>
                </a:solidFill>
                <a:latin typeface="Courier New"/>
                <a:cs typeface="Courier New"/>
              </a:rPr>
              <a:t>b</a:t>
            </a:r>
            <a:r>
              <a:rPr lang="en-CA" b="1" spc="-10" dirty="0">
                <a:solidFill>
                  <a:srgbClr val="92D050"/>
                </a:solidFill>
                <a:latin typeface="Courier New"/>
                <a:cs typeface="Courier New"/>
              </a:rPr>
              <a:t>le</a:t>
            </a:r>
            <a:r>
              <a:rPr lang="en-CA" b="1" dirty="0">
                <a:solidFill>
                  <a:srgbClr val="92D050"/>
                </a:solidFill>
                <a:latin typeface="Courier New"/>
                <a:cs typeface="Courier New"/>
              </a:rPr>
              <a:t> </a:t>
            </a:r>
            <a:r>
              <a:rPr lang="en-CA" b="1" spc="-10" dirty="0">
                <a:solidFill>
                  <a:srgbClr val="92D050"/>
                </a:solidFill>
                <a:latin typeface="Courier New"/>
                <a:cs typeface="Courier New"/>
              </a:rPr>
              <a:t>=</a:t>
            </a:r>
            <a:r>
              <a:rPr lang="en-CA" b="1" spc="10" dirty="0">
                <a:solidFill>
                  <a:srgbClr val="92D050"/>
                </a:solidFill>
                <a:latin typeface="Courier New"/>
                <a:cs typeface="Courier New"/>
              </a:rPr>
              <a:t> </a:t>
            </a:r>
            <a:r>
              <a:rPr lang="en-CA" b="1" spc="-10" dirty="0">
                <a:solidFill>
                  <a:srgbClr val="92D050"/>
                </a:solidFill>
                <a:latin typeface="Courier New"/>
                <a:cs typeface="Courier New"/>
              </a:rPr>
              <a:t>2 * difference</a:t>
            </a:r>
            <a:endParaRPr lang="en-CA" b="1" dirty="0">
              <a:solidFill>
                <a:srgbClr val="92D050"/>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1742785"/>
          </a:xfrm>
          <a:prstGeom prst="rect">
            <a:avLst/>
          </a:prstGeom>
        </p:spPr>
        <p:txBody>
          <a:bodyPr vert="horz" wrap="square" lIns="0" tIns="0" rIns="0" bIns="0" rtlCol="0">
            <a:spAutoFit/>
          </a:bodyPr>
          <a:lstStyle/>
          <a:p>
            <a:pPr marL="355600" indent="-342900">
              <a:lnSpc>
                <a:spcPts val="2100"/>
              </a:lnSpc>
              <a:buFont typeface="Times New Roman"/>
              <a:buAutoNum type="arabicPeriod"/>
              <a:tabLst>
                <a:tab pos="356235" algn="l"/>
              </a:tabLst>
            </a:pPr>
            <a:r>
              <a:rPr lang="en-CA" dirty="0">
                <a:solidFill>
                  <a:srgbClr val="F7F7F7"/>
                </a:solidFill>
                <a:latin typeface="Segoe UI" panose="020B0502040204020203" pitchFamily="34" charset="0"/>
                <a:cs typeface="Segoe UI" panose="020B0502040204020203" pitchFamily="34" charset="0"/>
              </a:rPr>
              <a:t>Ev</a:t>
            </a:r>
            <a:r>
              <a:rPr lang="en-CA" spc="5"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luate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x</a:t>
            </a:r>
            <a:r>
              <a:rPr lang="en-CA" dirty="0">
                <a:solidFill>
                  <a:srgbClr val="F7F7F7"/>
                </a:solidFill>
                <a:latin typeface="Segoe UI" panose="020B0502040204020203" pitchFamily="34" charset="0"/>
                <a:cs typeface="Segoe UI" panose="020B0502040204020203" pitchFamily="34" charset="0"/>
              </a:rPr>
              <a:t>pres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2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right</a:t>
            </a:r>
            <a:r>
              <a:rPr lang="en-CA" spc="204"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5" dirty="0">
                <a:solidFill>
                  <a:srgbClr val="F7F7F7"/>
                </a:solidFill>
                <a:latin typeface="Segoe UI" panose="020B0502040204020203" pitchFamily="34" charset="0"/>
                <a:cs typeface="Segoe UI" panose="020B0502040204020203" pitchFamily="34" charset="0"/>
              </a:rPr>
              <a:t> d</a:t>
            </a:r>
            <a:r>
              <a:rPr lang="en-CA" spc="-5" dirty="0">
                <a:solidFill>
                  <a:srgbClr val="F7F7F7"/>
                </a:solidFill>
                <a:latin typeface="Segoe UI" panose="020B0502040204020203" pitchFamily="34" charset="0"/>
                <a:cs typeface="Segoe UI" panose="020B0502040204020203" pitchFamily="34" charset="0"/>
              </a:rPr>
              <a:t>if</a:t>
            </a:r>
            <a:r>
              <a:rPr lang="en-CA" spc="-15" dirty="0">
                <a:solidFill>
                  <a:srgbClr val="F7F7F7"/>
                </a:solidFill>
                <a:latin typeface="Segoe UI" panose="020B0502040204020203" pitchFamily="34" charset="0"/>
                <a:cs typeface="Segoe UI" panose="020B0502040204020203" pitchFamily="34" charset="0"/>
              </a:rPr>
              <a:t>f</a:t>
            </a:r>
            <a:r>
              <a:rPr lang="en-CA" spc="-5" dirty="0">
                <a:solidFill>
                  <a:srgbClr val="F7F7F7"/>
                </a:solidFill>
                <a:latin typeface="Segoe UI" panose="020B0502040204020203" pitchFamily="34" charset="0"/>
                <a:cs typeface="Segoe UI" panose="020B0502040204020203" pitchFamily="34" charset="0"/>
              </a:rPr>
              <a:t>e</a:t>
            </a:r>
            <a:r>
              <a:rPr lang="en-CA" spc="-15" dirty="0">
                <a:solidFill>
                  <a:srgbClr val="F7F7F7"/>
                </a:solidFill>
                <a:latin typeface="Segoe UI" panose="020B0502040204020203" pitchFamily="34" charset="0"/>
                <a:cs typeface="Segoe UI" panose="020B0502040204020203" pitchFamily="34" charset="0"/>
              </a:rPr>
              <a:t>r</a:t>
            </a:r>
            <a:r>
              <a:rPr lang="en-CA" spc="-5" dirty="0">
                <a:solidFill>
                  <a:srgbClr val="F7F7F7"/>
                </a:solidFill>
                <a:latin typeface="Segoe UI" panose="020B0502040204020203" pitchFamily="34" charset="0"/>
                <a:cs typeface="Segoe UI" panose="020B0502040204020203" pitchFamily="34" charset="0"/>
              </a:rPr>
              <a:t>en</a:t>
            </a:r>
            <a:r>
              <a:rPr lang="en-CA" spc="-15"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spc="-20"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s </a:t>
            </a:r>
            <a:r>
              <a:rPr lang="en-CA" spc="-22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see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the</a:t>
            </a:r>
            <a:r>
              <a:rPr lang="en-CA" spc="1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y</a:t>
            </a:r>
            <a:r>
              <a:rPr lang="en-CA" spc="19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ode</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i</a:t>
            </a:r>
            <a:r>
              <a:rPr lang="en-CA" spc="-35" dirty="0">
                <a:solidFill>
                  <a:srgbClr val="F7F7F7"/>
                </a:solidFill>
                <a:latin typeface="Segoe UI" panose="020B0502040204020203" pitchFamily="34" charset="0"/>
                <a:cs typeface="Segoe UI" panose="020B0502040204020203" pitchFamily="34" charset="0"/>
              </a:rPr>
              <a:t>f</a:t>
            </a:r>
            <a:r>
              <a:rPr lang="en-CA" dirty="0">
                <a:solidFill>
                  <a:srgbClr val="F7F7F7"/>
                </a:solidFill>
                <a:latin typeface="Segoe UI" panose="020B0502040204020203" pitchFamily="34" charset="0"/>
                <a:cs typeface="Segoe UI" panose="020B0502040204020203" pitchFamily="34" charset="0"/>
              </a:rPr>
              <a:t>ference</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ef</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rs</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value</a:t>
            </a:r>
            <a:r>
              <a:rPr lang="en-CA" spc="8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20</a:t>
            </a:r>
            <a:r>
              <a:rPr lang="en-CA" dirty="0">
                <a:solidFill>
                  <a:srgbClr val="F7F7F7"/>
                </a:solidFill>
                <a:latin typeface="Segoe UI" panose="020B0502040204020203" pitchFamily="34" charset="0"/>
                <a:cs typeface="Segoe UI" panose="020B0502040204020203" pitchFamily="34" charset="0"/>
              </a:rPr>
              <a:t>,</a:t>
            </a:r>
            <a:r>
              <a:rPr lang="en-CA" spc="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o</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5"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is</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exp</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is</a:t>
            </a:r>
            <a:r>
              <a:rPr lang="en-CA" spc="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q</a:t>
            </a:r>
            <a:r>
              <a:rPr lang="en-CA" dirty="0">
                <a:solidFill>
                  <a:srgbClr val="F7F7F7"/>
                </a:solidFill>
                <a:latin typeface="Segoe UI" panose="020B0502040204020203" pitchFamily="34" charset="0"/>
                <a:cs typeface="Segoe UI" panose="020B0502040204020203" pitchFamily="34" charset="0"/>
              </a:rPr>
              <a:t>uiva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t</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2 </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*20,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which </a:t>
            </a:r>
            <a:r>
              <a:rPr lang="en-CA" spc="-22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rodu</a:t>
            </a:r>
            <a:r>
              <a:rPr lang="en-CA" spc="10"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s</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a:t>
            </a:r>
            <a:r>
              <a:rPr lang="en-CA" spc="-15" dirty="0">
                <a:solidFill>
                  <a:srgbClr val="F7F7F7"/>
                </a:solidFill>
                <a:latin typeface="Segoe UI" panose="020B0502040204020203" pitchFamily="34" charset="0"/>
                <a:cs typeface="Segoe UI" panose="020B0502040204020203" pitchFamily="34" charset="0"/>
              </a:rPr>
              <a:t>0</a:t>
            </a:r>
            <a:r>
              <a:rPr lang="en-CA" dirty="0">
                <a:solidFill>
                  <a:srgbClr val="F7F7F7"/>
                </a:solidFill>
                <a:latin typeface="Segoe UI" panose="020B0502040204020203" pitchFamily="34" charset="0"/>
                <a:cs typeface="Segoe UI" panose="020B0502040204020203" pitchFamily="34" charset="0"/>
              </a:rPr>
              <a:t>. </a:t>
            </a:r>
            <a:r>
              <a:rPr lang="en-CA" spc="-210" dirty="0">
                <a:solidFill>
                  <a:srgbClr val="F7F7F7"/>
                </a:solidFill>
                <a:latin typeface="Segoe UI" panose="020B0502040204020203" pitchFamily="34" charset="0"/>
                <a:cs typeface="Segoe UI" panose="020B0502040204020203" pitchFamily="34" charset="0"/>
              </a:rPr>
              <a:t> </a:t>
            </a:r>
            <a:r>
              <a:rPr lang="en-CA" spc="-15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a:t>
            </a:r>
            <a:r>
              <a:rPr lang="en-CA" dirty="0">
                <a:solidFill>
                  <a:srgbClr val="F7F7F7"/>
                </a:solidFill>
                <a:latin typeface="Segoe UI" panose="020B0502040204020203" pitchFamily="34" charset="0"/>
                <a:cs typeface="Segoe UI" panose="020B0502040204020203" pitchFamily="34" charset="0"/>
              </a:rPr>
              <a:t>ll </a:t>
            </a:r>
            <a:r>
              <a:rPr lang="en-CA" spc="-21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c</a:t>
            </a:r>
            <a:r>
              <a:rPr lang="en-CA" dirty="0">
                <a:solidFill>
                  <a:srgbClr val="F7F7F7"/>
                </a:solidFill>
                <a:latin typeface="Segoe UI" panose="020B0502040204020203" pitchFamily="34" charset="0"/>
                <a:cs typeface="Segoe UI" panose="020B0502040204020203" pitchFamily="34" charset="0"/>
              </a:rPr>
              <a:t>k</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emory address</a:t>
            </a:r>
            <a:r>
              <a:rPr lang="en-CA" spc="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id</a:t>
            </a:r>
            <a:r>
              <a:rPr lang="en-CA" dirty="0">
                <a:solidFill>
                  <a:srgbClr val="F7F7F7"/>
                </a:solidFill>
                <a:latin typeface="Segoe UI" panose="020B0502040204020203" pitchFamily="34" charset="0"/>
                <a:cs typeface="Segoe UI" panose="020B0502040204020203" pitchFamily="34" charset="0"/>
              </a:rPr>
              <a:t>2 </a:t>
            </a:r>
            <a:r>
              <a:rPr lang="en-CA" spc="-65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for</a:t>
            </a:r>
            <a:r>
              <a:rPr lang="en-CA" spc="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ue</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a:t>
            </a:r>
          </a:p>
          <a:p>
            <a:pPr marL="355600" marR="5080" indent="-342900" algn="just">
              <a:lnSpc>
                <a:spcPct val="97200"/>
              </a:lnSpc>
              <a:spcBef>
                <a:spcPts val="985"/>
              </a:spcBef>
              <a:buFont typeface="Times New Roman"/>
              <a:buAutoNum type="arabicPeriod" startAt="2"/>
              <a:tabLst>
                <a:tab pos="356235" algn="l"/>
              </a:tabLst>
            </a:pPr>
            <a:r>
              <a:rPr lang="en-CA" dirty="0">
                <a:solidFill>
                  <a:srgbClr val="F7F7F7"/>
                </a:solidFill>
                <a:latin typeface="Segoe UI" panose="020B0502040204020203" pitchFamily="34" charset="0"/>
                <a:cs typeface="Segoe UI" panose="020B0502040204020203" pitchFamily="34" charset="0"/>
              </a:rPr>
              <a:t>Make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a:t>
            </a:r>
            <a:r>
              <a:rPr lang="en-CA" spc="-10"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a</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le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l</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ft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1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do</a:t>
            </a:r>
            <a:r>
              <a:rPr lang="en-CA" spc="-15" dirty="0">
                <a:solidFill>
                  <a:srgbClr val="F7F7F7"/>
                </a:solidFill>
                <a:latin typeface="Segoe UI" panose="020B0502040204020203" pitchFamily="34" charset="0"/>
                <a:cs typeface="Segoe UI" panose="020B0502040204020203" pitchFamily="34" charset="0"/>
              </a:rPr>
              <a:t>u</a:t>
            </a:r>
            <a:r>
              <a:rPr lang="en-CA" spc="-5" dirty="0">
                <a:solidFill>
                  <a:srgbClr val="F7F7F7"/>
                </a:solidFill>
                <a:latin typeface="Segoe UI" panose="020B0502040204020203" pitchFamily="34" charset="0"/>
                <a:cs typeface="Segoe UI" panose="020B0502040204020203" pitchFamily="34" charset="0"/>
              </a:rPr>
              <a:t>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 </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refer </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 </a:t>
            </a:r>
            <a:r>
              <a:rPr lang="en-CA" spc="95"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y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stori</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g </a:t>
            </a:r>
            <a:r>
              <a:rPr lang="en-CA" spc="9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2</a:t>
            </a:r>
            <a:r>
              <a:rPr lang="en-CA" spc="-1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a:t>
            </a:r>
            <a:r>
              <a:rPr lang="en-CA" spc="-5" dirty="0">
                <a:solidFill>
                  <a:srgbClr val="F7F7F7"/>
                </a:solidFill>
                <a:latin typeface="Segoe UI" panose="020B0502040204020203" pitchFamily="34" charset="0"/>
                <a:cs typeface="Segoe UI" panose="020B0502040204020203" pitchFamily="34" charset="0"/>
              </a:rPr>
              <a:t>double</a:t>
            </a:r>
            <a:r>
              <a:rPr lang="en-CA" dirty="0">
                <a:solidFill>
                  <a:srgbClr val="F7F7F7"/>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146964" y="4871777"/>
            <a:ext cx="4224528" cy="18013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2821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&gt;&gt;</a:t>
            </a:r>
            <a:r>
              <a:rPr lang="en-CA" b="1" spc="-10" dirty="0">
                <a:solidFill>
                  <a:srgbClr val="92D050"/>
                </a:solidFill>
                <a:latin typeface="Courier New"/>
                <a:cs typeface="Courier New"/>
              </a:rPr>
              <a:t>&gt;</a:t>
            </a:r>
            <a:r>
              <a:rPr lang="en-CA" b="1" spc="-5" dirty="0">
                <a:solidFill>
                  <a:srgbClr val="92D050"/>
                </a:solidFill>
                <a:latin typeface="Courier New"/>
                <a:cs typeface="Courier New"/>
              </a:rPr>
              <a:t> </a:t>
            </a:r>
            <a:r>
              <a:rPr lang="en-CA" b="1" spc="-10" dirty="0">
                <a:solidFill>
                  <a:srgbClr val="92D050"/>
                </a:solidFill>
                <a:latin typeface="Courier New"/>
                <a:cs typeface="Courier New"/>
              </a:rPr>
              <a:t>d</a:t>
            </a:r>
            <a:r>
              <a:rPr lang="en-CA" b="1" spc="-15" dirty="0">
                <a:solidFill>
                  <a:srgbClr val="92D050"/>
                </a:solidFill>
                <a:latin typeface="Courier New"/>
                <a:cs typeface="Courier New"/>
              </a:rPr>
              <a:t>o</a:t>
            </a:r>
            <a:r>
              <a:rPr lang="en-CA" b="1" dirty="0">
                <a:solidFill>
                  <a:srgbClr val="92D050"/>
                </a:solidFill>
                <a:latin typeface="Courier New"/>
                <a:cs typeface="Courier New"/>
              </a:rPr>
              <a:t>u</a:t>
            </a:r>
            <a:r>
              <a:rPr lang="en-CA" b="1" spc="-15" dirty="0">
                <a:solidFill>
                  <a:srgbClr val="92D050"/>
                </a:solidFill>
                <a:latin typeface="Courier New"/>
                <a:cs typeface="Courier New"/>
              </a:rPr>
              <a:t>ble</a:t>
            </a:r>
            <a:endParaRPr lang="en-CA" b="1" dirty="0">
              <a:solidFill>
                <a:srgbClr val="92D050"/>
              </a:solidFill>
              <a:latin typeface="Courier New"/>
              <a:cs typeface="Courier New"/>
            </a:endParaRPr>
          </a:p>
          <a:p>
            <a:pPr marL="0" indent="0">
              <a:lnSpc>
                <a:spcPct val="100000"/>
              </a:lnSpc>
              <a:buNone/>
            </a:pPr>
            <a:r>
              <a:rPr lang="en-CA" b="1" spc="-10" dirty="0">
                <a:solidFill>
                  <a:srgbClr val="92D050"/>
                </a:solidFill>
                <a:latin typeface="Courier New"/>
                <a:cs typeface="Courier New"/>
              </a:rPr>
              <a:t>40</a:t>
            </a:r>
            <a:endParaRPr lang="en-CA" b="1" dirty="0">
              <a:solidFill>
                <a:srgbClr val="92D050"/>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538802"/>
          </a:xfrm>
          <a:prstGeom prst="rect">
            <a:avLst/>
          </a:prstGeom>
        </p:spPr>
        <p:txBody>
          <a:bodyPr vert="horz" wrap="square" lIns="0" tIns="0" rIns="0" bIns="0" rtlCol="0">
            <a:spAutoFit/>
          </a:bodyPr>
          <a:lstStyle/>
          <a:p>
            <a:pPr marL="12700" marR="5080" algn="just">
              <a:lnSpc>
                <a:spcPct val="97200"/>
              </a:lnSpc>
            </a:pPr>
            <a:r>
              <a:rPr lang="en-CA" spc="-10" dirty="0">
                <a:solidFill>
                  <a:srgbClr val="FFFFFF"/>
                </a:solidFill>
                <a:latin typeface="Segoe UI" panose="020B0502040204020203" pitchFamily="34" charset="0"/>
                <a:cs typeface="Segoe UI" panose="020B0502040204020203" pitchFamily="34" charset="0"/>
              </a:rPr>
              <a:t>W</a:t>
            </a:r>
            <a:r>
              <a:rPr lang="en-CA" dirty="0">
                <a:solidFill>
                  <a:srgbClr val="FFFFFF"/>
                </a:solidFill>
                <a:latin typeface="Segoe UI" panose="020B0502040204020203" pitchFamily="34" charset="0"/>
                <a:cs typeface="Segoe UI" panose="020B0502040204020203" pitchFamily="34" charset="0"/>
              </a:rPr>
              <a:t>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ex</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cu</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es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rd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e</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 </a:t>
            </a:r>
            <a:r>
              <a:rPr lang="en-CA" spc="-5" dirty="0">
                <a:solidFill>
                  <a:srgbClr val="FFFFFF"/>
                </a:solidFill>
                <a:latin typeface="Segoe UI" panose="020B0502040204020203" pitchFamily="34" charset="0"/>
                <a:cs typeface="Segoe UI" panose="020B0502040204020203" pitchFamily="34" charset="0"/>
              </a:rPr>
              <a:t>double</a:t>
            </a:r>
            <a:r>
              <a:rPr lang="en-CA" dirty="0">
                <a:solidFill>
                  <a:srgbClr val="FFFFFF"/>
                </a:solidFill>
                <a:latin typeface="Segoe UI" panose="020B0502040204020203" pitchFamily="34" charset="0"/>
                <a:cs typeface="Segoe UI" panose="020B0502040204020203" pitchFamily="34" charset="0"/>
              </a:rPr>
              <a:t>,</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er</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ly</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looks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up 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ue th</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and displ</a:t>
            </a:r>
            <a:r>
              <a:rPr lang="en-CA" spc="5" dirty="0">
                <a:solidFill>
                  <a:srgbClr val="FFFFFF"/>
                </a:solidFill>
                <a:latin typeface="Segoe UI" panose="020B0502040204020203" pitchFamily="34" charset="0"/>
                <a:cs typeface="Segoe UI" panose="020B0502040204020203" pitchFamily="34" charset="0"/>
              </a:rPr>
              <a:t>a</a:t>
            </a:r>
            <a:r>
              <a:rPr lang="en-CA" spc="20"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s</a:t>
            </a:r>
            <a:r>
              <a:rPr lang="en-CA" spc="-3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429063" y="4329118"/>
            <a:ext cx="4224528" cy="1801368"/>
          </a:xfrm>
          <a:prstGeom prst="rect">
            <a:avLst/>
          </a:prstGeom>
          <a:blipFill>
            <a:blip r:embed="rId2" cstate="print"/>
            <a:stretch>
              <a:fillRect t="-46219" b="46219"/>
            </a:stretch>
          </a:blipFill>
        </p:spPr>
        <p:txBody>
          <a:bodyPr wrap="square" lIns="0" tIns="0" rIns="0" bIns="0" rtlCol="0"/>
          <a:lstStyle/>
          <a:p>
            <a:endParaRPr dirty="0"/>
          </a:p>
        </p:txBody>
      </p:sp>
    </p:spTree>
    <p:extLst>
      <p:ext uri="{BB962C8B-B14F-4D97-AF65-F5344CB8AC3E}">
        <p14:creationId xmlns:p14="http://schemas.microsoft.com/office/powerpoint/2010/main" val="3063152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 difference = 5</a:t>
            </a:r>
            <a:endParaRPr lang="en-CA" b="1" dirty="0">
              <a:solidFill>
                <a:srgbClr val="92D050"/>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4925291" y="2886635"/>
            <a:ext cx="6920345" cy="1206741"/>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lang="en-CA" dirty="0">
                <a:solidFill>
                  <a:srgbClr val="FFFFFF"/>
                </a:solidFill>
                <a:cs typeface="Times New Roman"/>
              </a:rPr>
              <a:t>Eva</a:t>
            </a:r>
            <a:r>
              <a:rPr lang="en-CA" spc="5" dirty="0">
                <a:solidFill>
                  <a:srgbClr val="FFFFFF"/>
                </a:solidFill>
                <a:cs typeface="Times New Roman"/>
              </a:rPr>
              <a:t>l</a:t>
            </a:r>
            <a:r>
              <a:rPr lang="en-CA" dirty="0">
                <a:solidFill>
                  <a:srgbClr val="FFFFFF"/>
                </a:solidFill>
                <a:cs typeface="Times New Roman"/>
              </a:rPr>
              <a:t>u</a:t>
            </a:r>
            <a:r>
              <a:rPr lang="en-CA" spc="-10" dirty="0">
                <a:solidFill>
                  <a:srgbClr val="FFFFFF"/>
                </a:solidFill>
                <a:cs typeface="Times New Roman"/>
              </a:rPr>
              <a:t>a</a:t>
            </a:r>
            <a:r>
              <a:rPr lang="en-CA" dirty="0">
                <a:solidFill>
                  <a:srgbClr val="FFFFFF"/>
                </a:solidFill>
                <a:cs typeface="Times New Roman"/>
              </a:rPr>
              <a:t>te</a:t>
            </a:r>
            <a:r>
              <a:rPr lang="en-CA" spc="20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95" dirty="0">
                <a:solidFill>
                  <a:srgbClr val="FFFFFF"/>
                </a:solidFill>
                <a:cs typeface="Times New Roman"/>
              </a:rPr>
              <a:t> </a:t>
            </a:r>
            <a:r>
              <a:rPr lang="en-CA" dirty="0">
                <a:solidFill>
                  <a:srgbClr val="FFFFFF"/>
                </a:solidFill>
                <a:cs typeface="Times New Roman"/>
              </a:rPr>
              <a:t>e</a:t>
            </a:r>
            <a:r>
              <a:rPr lang="en-CA" spc="-10" dirty="0">
                <a:solidFill>
                  <a:srgbClr val="FFFFFF"/>
                </a:solidFill>
                <a:cs typeface="Times New Roman"/>
              </a:rPr>
              <a:t>x</a:t>
            </a:r>
            <a:r>
              <a:rPr lang="en-CA" dirty="0">
                <a:solidFill>
                  <a:srgbClr val="FFFFFF"/>
                </a:solidFill>
                <a:cs typeface="Times New Roman"/>
              </a:rPr>
              <a:t>pres</a:t>
            </a:r>
            <a:r>
              <a:rPr lang="en-CA" spc="-10" dirty="0">
                <a:solidFill>
                  <a:srgbClr val="FFFFFF"/>
                </a:solidFill>
                <a:cs typeface="Times New Roman"/>
              </a:rPr>
              <a:t>s</a:t>
            </a:r>
            <a:r>
              <a:rPr lang="en-CA" dirty="0">
                <a:solidFill>
                  <a:srgbClr val="FFFFFF"/>
                </a:solidFill>
                <a:cs typeface="Times New Roman"/>
              </a:rPr>
              <a:t>ion</a:t>
            </a:r>
            <a:r>
              <a:rPr lang="en-CA" spc="204"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n</a:t>
            </a:r>
            <a:r>
              <a:rPr lang="en-CA" spc="195" dirty="0">
                <a:solidFill>
                  <a:srgbClr val="FFFFFF"/>
                </a:solidFill>
                <a:cs typeface="Times New Roman"/>
              </a:rPr>
              <a:t> </a:t>
            </a:r>
            <a:r>
              <a:rPr lang="en-CA" dirty="0">
                <a:solidFill>
                  <a:srgbClr val="FFFFFF"/>
                </a:solidFill>
                <a:cs typeface="Times New Roman"/>
              </a:rPr>
              <a:t>t</a:t>
            </a:r>
            <a:r>
              <a:rPr lang="en-CA" spc="5" dirty="0">
                <a:solidFill>
                  <a:srgbClr val="FFFFFF"/>
                </a:solidFill>
                <a:cs typeface="Times New Roman"/>
              </a:rPr>
              <a:t>h</a:t>
            </a:r>
            <a:r>
              <a:rPr lang="en-CA" dirty="0">
                <a:solidFill>
                  <a:srgbClr val="FFFFFF"/>
                </a:solidFill>
                <a:cs typeface="Times New Roman"/>
              </a:rPr>
              <a:t>e</a:t>
            </a:r>
            <a:r>
              <a:rPr lang="en-CA" spc="185" dirty="0">
                <a:solidFill>
                  <a:srgbClr val="FFFFFF"/>
                </a:solidFill>
                <a:cs typeface="Times New Roman"/>
              </a:rPr>
              <a:t> </a:t>
            </a:r>
            <a:r>
              <a:rPr lang="en-CA" dirty="0">
                <a:solidFill>
                  <a:srgbClr val="FFFFFF"/>
                </a:solidFill>
                <a:cs typeface="Times New Roman"/>
              </a:rPr>
              <a:t>right</a:t>
            </a:r>
            <a:r>
              <a:rPr lang="en-CA" spc="200"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f</a:t>
            </a:r>
            <a:r>
              <a:rPr lang="en-CA" spc="195" dirty="0">
                <a:solidFill>
                  <a:srgbClr val="FFFFFF"/>
                </a:solidFill>
                <a:cs typeface="Times New Roman"/>
              </a:rPr>
              <a:t> </a:t>
            </a:r>
            <a:r>
              <a:rPr lang="en-CA" dirty="0">
                <a:solidFill>
                  <a:srgbClr val="FFFFFF"/>
                </a:solidFill>
                <a:cs typeface="Times New Roman"/>
              </a:rPr>
              <a:t>the =</a:t>
            </a:r>
            <a:r>
              <a:rPr lang="en-CA" spc="114"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spc="105" dirty="0">
                <a:solidFill>
                  <a:srgbClr val="FFFFFF"/>
                </a:solidFill>
                <a:cs typeface="Times New Roman"/>
              </a:rPr>
              <a:t> </a:t>
            </a:r>
            <a:r>
              <a:rPr lang="en-CA" dirty="0">
                <a:solidFill>
                  <a:srgbClr val="FFFFFF"/>
                </a:solidFill>
                <a:cs typeface="Times New Roman"/>
              </a:rPr>
              <a:t>5.</a:t>
            </a:r>
            <a:r>
              <a:rPr lang="en-CA" spc="110"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is</a:t>
            </a:r>
            <a:r>
              <a:rPr lang="en-CA" spc="110" dirty="0">
                <a:solidFill>
                  <a:srgbClr val="FFFFFF"/>
                </a:solidFill>
                <a:cs typeface="Times New Roman"/>
              </a:rPr>
              <a:t> </a:t>
            </a:r>
            <a:r>
              <a:rPr lang="en-CA" spc="-15" dirty="0">
                <a:solidFill>
                  <a:srgbClr val="FFFFFF"/>
                </a:solidFill>
                <a:cs typeface="Times New Roman"/>
              </a:rPr>
              <a:t>p</a:t>
            </a:r>
            <a:r>
              <a:rPr lang="en-CA" dirty="0">
                <a:solidFill>
                  <a:srgbClr val="FFFFFF"/>
                </a:solidFill>
                <a:cs typeface="Times New Roman"/>
              </a:rPr>
              <a:t>roduces</a:t>
            </a:r>
            <a:r>
              <a:rPr lang="en-CA" spc="11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10" dirty="0">
                <a:solidFill>
                  <a:srgbClr val="FFFFFF"/>
                </a:solidFill>
                <a:cs typeface="Times New Roman"/>
              </a:rPr>
              <a:t> </a:t>
            </a:r>
            <a:r>
              <a:rPr lang="en-CA" dirty="0">
                <a:solidFill>
                  <a:srgbClr val="FFFFFF"/>
                </a:solidFill>
                <a:cs typeface="Times New Roman"/>
              </a:rPr>
              <a:t>va</a:t>
            </a:r>
            <a:r>
              <a:rPr lang="en-CA" spc="5" dirty="0">
                <a:solidFill>
                  <a:srgbClr val="FFFFFF"/>
                </a:solidFill>
                <a:cs typeface="Times New Roman"/>
              </a:rPr>
              <a:t>l</a:t>
            </a:r>
            <a:r>
              <a:rPr lang="en-CA" spc="-15" dirty="0">
                <a:solidFill>
                  <a:srgbClr val="FFFFFF"/>
                </a:solidFill>
                <a:cs typeface="Times New Roman"/>
              </a:rPr>
              <a:t>u</a:t>
            </a:r>
            <a:r>
              <a:rPr lang="en-CA" dirty="0">
                <a:solidFill>
                  <a:srgbClr val="FFFFFF"/>
                </a:solidFill>
                <a:cs typeface="Times New Roman"/>
              </a:rPr>
              <a:t>e</a:t>
            </a:r>
            <a:r>
              <a:rPr lang="en-CA" spc="120" dirty="0">
                <a:solidFill>
                  <a:srgbClr val="FFFFFF"/>
                </a:solidFill>
                <a:cs typeface="Times New Roman"/>
              </a:rPr>
              <a:t> </a:t>
            </a:r>
            <a:r>
              <a:rPr lang="en-CA" spc="-15" dirty="0">
                <a:solidFill>
                  <a:srgbClr val="FFFFFF"/>
                </a:solidFill>
                <a:cs typeface="Times New Roman"/>
              </a:rPr>
              <a:t>5</a:t>
            </a:r>
            <a:r>
              <a:rPr lang="en-CA" dirty="0">
                <a:solidFill>
                  <a:srgbClr val="FFFFFF"/>
                </a:solidFill>
                <a:cs typeface="Times New Roman"/>
              </a:rPr>
              <a:t>,</a:t>
            </a:r>
            <a:r>
              <a:rPr lang="en-CA" spc="120" dirty="0">
                <a:solidFill>
                  <a:srgbClr val="FFFFFF"/>
                </a:solidFill>
                <a:cs typeface="Times New Roman"/>
              </a:rPr>
              <a:t> </a:t>
            </a:r>
            <a:r>
              <a:rPr lang="en-CA" dirty="0">
                <a:solidFill>
                  <a:srgbClr val="FFFFFF"/>
                </a:solidFill>
                <a:cs typeface="Times New Roman"/>
              </a:rPr>
              <a:t>wh</a:t>
            </a:r>
            <a:r>
              <a:rPr lang="en-CA" spc="-15" dirty="0">
                <a:solidFill>
                  <a:srgbClr val="FFFFFF"/>
                </a:solidFill>
                <a:cs typeface="Times New Roman"/>
              </a:rPr>
              <a:t>i</a:t>
            </a:r>
            <a:r>
              <a:rPr lang="en-CA" dirty="0">
                <a:solidFill>
                  <a:srgbClr val="FFFFFF"/>
                </a:solidFill>
                <a:cs typeface="Times New Roman"/>
              </a:rPr>
              <a:t>ch we’ll</a:t>
            </a:r>
            <a:r>
              <a:rPr lang="en-CA" spc="-5" dirty="0">
                <a:solidFill>
                  <a:srgbClr val="FFFFFF"/>
                </a:solidFill>
                <a:cs typeface="Times New Roman"/>
              </a:rPr>
              <a:t> </a:t>
            </a:r>
            <a:r>
              <a:rPr lang="en-CA" dirty="0">
                <a:solidFill>
                  <a:srgbClr val="FFFFFF"/>
                </a:solidFill>
                <a:cs typeface="Times New Roman"/>
              </a:rPr>
              <a:t>put</a:t>
            </a:r>
            <a:r>
              <a:rPr lang="en-CA" spc="-5" dirty="0">
                <a:solidFill>
                  <a:srgbClr val="FFFFFF"/>
                </a:solidFill>
                <a:cs typeface="Times New Roman"/>
              </a:rPr>
              <a:t> </a:t>
            </a:r>
            <a:r>
              <a:rPr lang="en-CA" spc="5" dirty="0">
                <a:solidFill>
                  <a:srgbClr val="FFFFFF"/>
                </a:solidFill>
                <a:cs typeface="Times New Roman"/>
              </a:rPr>
              <a:t>a</a:t>
            </a:r>
            <a:r>
              <a:rPr lang="en-CA" dirty="0">
                <a:solidFill>
                  <a:srgbClr val="FFFFFF"/>
                </a:solidFill>
                <a:cs typeface="Times New Roman"/>
              </a:rPr>
              <a:t>t</a:t>
            </a:r>
            <a:r>
              <a:rPr lang="en-CA" spc="-5" dirty="0">
                <a:solidFill>
                  <a:srgbClr val="FFFFFF"/>
                </a:solidFill>
                <a:cs typeface="Times New Roman"/>
              </a:rPr>
              <a:t> </a:t>
            </a:r>
            <a:r>
              <a:rPr lang="en-CA" dirty="0">
                <a:solidFill>
                  <a:srgbClr val="FFFFFF"/>
                </a:solidFill>
                <a:cs typeface="Times New Roman"/>
              </a:rPr>
              <a:t>the </a:t>
            </a:r>
            <a:r>
              <a:rPr lang="en-CA" spc="-10" dirty="0">
                <a:solidFill>
                  <a:srgbClr val="FFFFFF"/>
                </a:solidFill>
                <a:cs typeface="Times New Roman"/>
              </a:rPr>
              <a:t>m</a:t>
            </a:r>
            <a:r>
              <a:rPr lang="en-CA" dirty="0">
                <a:solidFill>
                  <a:srgbClr val="FFFFFF"/>
                </a:solidFill>
                <a:cs typeface="Times New Roman"/>
              </a:rPr>
              <a:t>emory address</a:t>
            </a:r>
            <a:r>
              <a:rPr lang="en-CA" spc="5" dirty="0">
                <a:solidFill>
                  <a:srgbClr val="FFFFFF"/>
                </a:solidFill>
                <a:cs typeface="Times New Roman"/>
              </a:rPr>
              <a:t> </a:t>
            </a:r>
            <a:r>
              <a:rPr lang="en-CA" dirty="0">
                <a:solidFill>
                  <a:srgbClr val="FFFFFF"/>
                </a:solidFill>
                <a:cs typeface="Times New Roman"/>
              </a:rPr>
              <a:t>id3.</a:t>
            </a:r>
          </a:p>
          <a:p>
            <a:pPr marL="355600" marR="5080" indent="-342900" algn="just">
              <a:lnSpc>
                <a:spcPct val="97200"/>
              </a:lnSpc>
              <a:spcBef>
                <a:spcPts val="865"/>
              </a:spcBef>
              <a:buFont typeface="Times New Roman"/>
              <a:buAutoNum type="arabicPeriod" startAt="2"/>
              <a:tabLst>
                <a:tab pos="355600" algn="l"/>
              </a:tabLst>
            </a:pPr>
            <a:r>
              <a:rPr lang="en-CA" dirty="0">
                <a:solidFill>
                  <a:srgbClr val="FFFFFF"/>
                </a:solidFill>
                <a:cs typeface="Times New Roman"/>
              </a:rPr>
              <a:t>Make</a:t>
            </a:r>
            <a:r>
              <a:rPr lang="en-CA" spc="130" dirty="0">
                <a:solidFill>
                  <a:srgbClr val="FFFFFF"/>
                </a:solidFill>
                <a:cs typeface="Times New Roman"/>
              </a:rPr>
              <a:t> </a:t>
            </a:r>
            <a:r>
              <a:rPr lang="en-CA" dirty="0">
                <a:solidFill>
                  <a:srgbClr val="FFFFFF"/>
                </a:solidFill>
                <a:cs typeface="Times New Roman"/>
              </a:rPr>
              <a:t>the</a:t>
            </a:r>
            <a:r>
              <a:rPr lang="en-CA" spc="135" dirty="0">
                <a:solidFill>
                  <a:srgbClr val="FFFFFF"/>
                </a:solidFill>
                <a:cs typeface="Times New Roman"/>
              </a:rPr>
              <a:t> </a:t>
            </a:r>
            <a:r>
              <a:rPr lang="en-CA" dirty="0">
                <a:solidFill>
                  <a:srgbClr val="FFFFFF"/>
                </a:solidFill>
                <a:cs typeface="Times New Roman"/>
              </a:rPr>
              <a:t>va</a:t>
            </a:r>
            <a:r>
              <a:rPr lang="en-CA" spc="-10" dirty="0">
                <a:solidFill>
                  <a:srgbClr val="FFFFFF"/>
                </a:solidFill>
                <a:cs typeface="Times New Roman"/>
              </a:rPr>
              <a:t>r</a:t>
            </a:r>
            <a:r>
              <a:rPr lang="en-CA" dirty="0">
                <a:solidFill>
                  <a:srgbClr val="FFFFFF"/>
                </a:solidFill>
                <a:cs typeface="Times New Roman"/>
              </a:rPr>
              <a:t>i</a:t>
            </a:r>
            <a:r>
              <a:rPr lang="en-CA" spc="5" dirty="0">
                <a:solidFill>
                  <a:srgbClr val="FFFFFF"/>
                </a:solidFill>
                <a:cs typeface="Times New Roman"/>
              </a:rPr>
              <a:t>a</a:t>
            </a:r>
            <a:r>
              <a:rPr lang="en-CA" spc="-15" dirty="0">
                <a:solidFill>
                  <a:srgbClr val="FFFFFF"/>
                </a:solidFill>
                <a:cs typeface="Times New Roman"/>
              </a:rPr>
              <a:t>b</a:t>
            </a:r>
            <a:r>
              <a:rPr lang="en-CA" dirty="0">
                <a:solidFill>
                  <a:srgbClr val="FFFFFF"/>
                </a:solidFill>
                <a:cs typeface="Times New Roman"/>
              </a:rPr>
              <a:t>le</a:t>
            </a:r>
            <a:r>
              <a:rPr lang="en-CA" spc="135" dirty="0">
                <a:solidFill>
                  <a:srgbClr val="FFFFFF"/>
                </a:solidFill>
                <a:cs typeface="Times New Roman"/>
              </a:rPr>
              <a:t> </a:t>
            </a:r>
            <a:r>
              <a:rPr lang="en-CA" dirty="0">
                <a:solidFill>
                  <a:srgbClr val="FFFFFF"/>
                </a:solidFill>
                <a:cs typeface="Times New Roman"/>
              </a:rPr>
              <a:t>on</a:t>
            </a:r>
            <a:r>
              <a:rPr lang="en-CA" spc="125" dirty="0">
                <a:solidFill>
                  <a:srgbClr val="FFFFFF"/>
                </a:solidFill>
                <a:cs typeface="Times New Roman"/>
              </a:rPr>
              <a:t> </a:t>
            </a:r>
            <a:r>
              <a:rPr lang="en-CA" dirty="0">
                <a:solidFill>
                  <a:srgbClr val="FFFFFF"/>
                </a:solidFill>
                <a:cs typeface="Times New Roman"/>
              </a:rPr>
              <a:t>the</a:t>
            </a:r>
            <a:r>
              <a:rPr lang="en-CA" spc="120" dirty="0">
                <a:solidFill>
                  <a:srgbClr val="FFFFFF"/>
                </a:solidFill>
                <a:cs typeface="Times New Roman"/>
              </a:rPr>
              <a:t> </a:t>
            </a:r>
            <a:r>
              <a:rPr lang="en-CA" dirty="0">
                <a:solidFill>
                  <a:srgbClr val="FFFFFF"/>
                </a:solidFill>
                <a:cs typeface="Times New Roman"/>
              </a:rPr>
              <a:t>l</a:t>
            </a:r>
            <a:r>
              <a:rPr lang="en-CA" spc="5" dirty="0">
                <a:solidFill>
                  <a:srgbClr val="FFFFFF"/>
                </a:solidFill>
                <a:cs typeface="Times New Roman"/>
              </a:rPr>
              <a:t>e</a:t>
            </a:r>
            <a:r>
              <a:rPr lang="en-CA" dirty="0">
                <a:solidFill>
                  <a:srgbClr val="FFFFFF"/>
                </a:solidFill>
                <a:cs typeface="Times New Roman"/>
              </a:rPr>
              <a:t>ft</a:t>
            </a:r>
            <a:r>
              <a:rPr lang="en-CA" spc="130" dirty="0">
                <a:solidFill>
                  <a:srgbClr val="FFFFFF"/>
                </a:solidFill>
                <a:cs typeface="Times New Roman"/>
              </a:rPr>
              <a:t> </a:t>
            </a:r>
            <a:r>
              <a:rPr lang="en-CA" dirty="0">
                <a:solidFill>
                  <a:srgbClr val="FFFFFF"/>
                </a:solidFill>
                <a:cs typeface="Times New Roman"/>
              </a:rPr>
              <a:t>of</a:t>
            </a:r>
            <a:r>
              <a:rPr lang="en-CA" spc="110" dirty="0">
                <a:solidFill>
                  <a:srgbClr val="FFFFFF"/>
                </a:solidFill>
                <a:cs typeface="Times New Roman"/>
              </a:rPr>
              <a:t> </a:t>
            </a:r>
            <a:r>
              <a:rPr lang="en-CA" dirty="0">
                <a:solidFill>
                  <a:srgbClr val="FFFFFF"/>
                </a:solidFill>
                <a:cs typeface="Times New Roman"/>
              </a:rPr>
              <a:t>the</a:t>
            </a:r>
            <a:r>
              <a:rPr lang="en-CA" spc="130" dirty="0">
                <a:solidFill>
                  <a:srgbClr val="FFFFFF"/>
                </a:solidFill>
                <a:cs typeface="Times New Roman"/>
              </a:rPr>
              <a:t> </a:t>
            </a:r>
            <a:r>
              <a:rPr lang="en-CA" dirty="0">
                <a:solidFill>
                  <a:srgbClr val="FFFFFF"/>
                </a:solidFill>
                <a:cs typeface="Times New Roman"/>
              </a:rPr>
              <a:t>=</a:t>
            </a:r>
            <a:r>
              <a:rPr lang="en-CA" spc="130"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dirty="0">
                <a:solidFill>
                  <a:srgbClr val="FFFFFF"/>
                </a:solidFill>
                <a:cs typeface="Times New Roman"/>
              </a:rPr>
              <a:t>, </a:t>
            </a:r>
            <a:r>
              <a:rPr lang="en-CA" spc="-5" dirty="0">
                <a:solidFill>
                  <a:srgbClr val="FFFFFF"/>
                </a:solidFill>
                <a:cs typeface="Courier New"/>
              </a:rPr>
              <a:t>di</a:t>
            </a:r>
            <a:r>
              <a:rPr lang="en-CA" spc="-15" dirty="0">
                <a:solidFill>
                  <a:srgbClr val="FFFFFF"/>
                </a:solidFill>
                <a:cs typeface="Courier New"/>
              </a:rPr>
              <a:t>f</a:t>
            </a:r>
            <a:r>
              <a:rPr lang="en-CA" spc="-5" dirty="0">
                <a:solidFill>
                  <a:srgbClr val="FFFFFF"/>
                </a:solidFill>
                <a:cs typeface="Courier New"/>
              </a:rPr>
              <a:t>f</a:t>
            </a:r>
            <a:r>
              <a:rPr lang="en-CA" spc="-15" dirty="0">
                <a:solidFill>
                  <a:srgbClr val="FFFFFF"/>
                </a:solidFill>
                <a:cs typeface="Courier New"/>
              </a:rPr>
              <a:t>e</a:t>
            </a:r>
            <a:r>
              <a:rPr lang="en-CA" spc="-5" dirty="0">
                <a:solidFill>
                  <a:srgbClr val="FFFFFF"/>
                </a:solidFill>
                <a:cs typeface="Courier New"/>
              </a:rPr>
              <a:t>re</a:t>
            </a:r>
            <a:r>
              <a:rPr lang="en-CA" spc="-15" dirty="0">
                <a:solidFill>
                  <a:srgbClr val="FFFFFF"/>
                </a:solidFill>
                <a:cs typeface="Courier New"/>
              </a:rPr>
              <a:t>n</a:t>
            </a:r>
            <a:r>
              <a:rPr lang="en-CA" spc="-5" dirty="0">
                <a:solidFill>
                  <a:srgbClr val="FFFFFF"/>
                </a:solidFill>
                <a:cs typeface="Courier New"/>
              </a:rPr>
              <a:t>c</a:t>
            </a:r>
            <a:r>
              <a:rPr lang="en-CA" spc="-10" dirty="0">
                <a:solidFill>
                  <a:srgbClr val="FFFFFF"/>
                </a:solidFill>
                <a:cs typeface="Courier New"/>
              </a:rPr>
              <a:t>e</a:t>
            </a:r>
            <a:r>
              <a:rPr lang="en-CA" dirty="0">
                <a:solidFill>
                  <a:srgbClr val="FFFFFF"/>
                </a:solidFill>
                <a:cs typeface="Times New Roman"/>
              </a:rPr>
              <a:t>,</a:t>
            </a:r>
            <a:r>
              <a:rPr lang="en-CA" spc="45" dirty="0">
                <a:solidFill>
                  <a:srgbClr val="FFFFFF"/>
                </a:solidFill>
                <a:cs typeface="Times New Roman"/>
              </a:rPr>
              <a:t> </a:t>
            </a:r>
            <a:r>
              <a:rPr lang="en-CA" dirty="0">
                <a:solidFill>
                  <a:srgbClr val="FFFFFF"/>
                </a:solidFill>
                <a:cs typeface="Times New Roman"/>
              </a:rPr>
              <a:t>refer</a:t>
            </a:r>
            <a:r>
              <a:rPr lang="en-CA" spc="60" dirty="0">
                <a:solidFill>
                  <a:srgbClr val="FFFFFF"/>
                </a:solidFill>
                <a:cs typeface="Times New Roman"/>
              </a:rPr>
              <a:t> </a:t>
            </a:r>
            <a:r>
              <a:rPr lang="en-CA" dirty="0">
                <a:solidFill>
                  <a:srgbClr val="FFFFFF"/>
                </a:solidFill>
                <a:cs typeface="Times New Roman"/>
              </a:rPr>
              <a:t>to</a:t>
            </a:r>
            <a:r>
              <a:rPr lang="en-CA" spc="50" dirty="0">
                <a:solidFill>
                  <a:srgbClr val="FFFFFF"/>
                </a:solidFill>
                <a:cs typeface="Times New Roman"/>
              </a:rPr>
              <a:t> </a:t>
            </a:r>
            <a:r>
              <a:rPr lang="en-CA" dirty="0">
                <a:solidFill>
                  <a:srgbClr val="FFFFFF"/>
                </a:solidFill>
                <a:cs typeface="Times New Roman"/>
              </a:rPr>
              <a:t>5</a:t>
            </a:r>
            <a:r>
              <a:rPr lang="en-CA" spc="50" dirty="0">
                <a:solidFill>
                  <a:srgbClr val="FFFFFF"/>
                </a:solidFill>
                <a:cs typeface="Times New Roman"/>
              </a:rPr>
              <a:t> </a:t>
            </a:r>
            <a:r>
              <a:rPr lang="en-CA" spc="-15" dirty="0">
                <a:solidFill>
                  <a:srgbClr val="FFFFFF"/>
                </a:solidFill>
                <a:cs typeface="Times New Roman"/>
              </a:rPr>
              <a:t>b</a:t>
            </a:r>
            <a:r>
              <a:rPr lang="en-CA" dirty="0">
                <a:solidFill>
                  <a:srgbClr val="FFFFFF"/>
                </a:solidFill>
                <a:cs typeface="Times New Roman"/>
              </a:rPr>
              <a:t>y</a:t>
            </a:r>
            <a:r>
              <a:rPr lang="en-CA" spc="65" dirty="0">
                <a:solidFill>
                  <a:srgbClr val="FFFFFF"/>
                </a:solidFill>
                <a:cs typeface="Times New Roman"/>
              </a:rPr>
              <a:t> </a:t>
            </a:r>
            <a:r>
              <a:rPr lang="en-CA" dirty="0">
                <a:solidFill>
                  <a:srgbClr val="FFFFFF"/>
                </a:solidFill>
                <a:cs typeface="Times New Roman"/>
              </a:rPr>
              <a:t>sto</a:t>
            </a:r>
            <a:r>
              <a:rPr lang="en-CA" spc="-15" dirty="0">
                <a:solidFill>
                  <a:srgbClr val="FFFFFF"/>
                </a:solidFill>
                <a:cs typeface="Times New Roman"/>
              </a:rPr>
              <a:t>r</a:t>
            </a:r>
            <a:r>
              <a:rPr lang="en-CA" dirty="0">
                <a:solidFill>
                  <a:srgbClr val="FFFFFF"/>
                </a:solidFill>
                <a:cs typeface="Times New Roman"/>
              </a:rPr>
              <a:t>ing</a:t>
            </a:r>
            <a:r>
              <a:rPr lang="en-CA" spc="55" dirty="0">
                <a:solidFill>
                  <a:srgbClr val="FFFFFF"/>
                </a:solidFill>
                <a:cs typeface="Times New Roman"/>
              </a:rPr>
              <a:t> </a:t>
            </a:r>
            <a:r>
              <a:rPr lang="en-CA" spc="-5" dirty="0">
                <a:solidFill>
                  <a:srgbClr val="FFFFFF"/>
                </a:solidFill>
                <a:cs typeface="Courier New"/>
              </a:rPr>
              <a:t>i</a:t>
            </a:r>
            <a:r>
              <a:rPr lang="en-CA" spc="-15" dirty="0">
                <a:solidFill>
                  <a:srgbClr val="FFFFFF"/>
                </a:solidFill>
                <a:cs typeface="Courier New"/>
              </a:rPr>
              <a:t>d</a:t>
            </a:r>
            <a:r>
              <a:rPr lang="en-CA" dirty="0">
                <a:solidFill>
                  <a:srgbClr val="FFFFFF"/>
                </a:solidFill>
                <a:cs typeface="Courier New"/>
              </a:rPr>
              <a:t>3 </a:t>
            </a:r>
            <a:r>
              <a:rPr lang="en-CA" spc="-580" dirty="0">
                <a:solidFill>
                  <a:srgbClr val="FFFFFF"/>
                </a:solidFill>
                <a:cs typeface="Courier New"/>
              </a:rPr>
              <a:t>     </a:t>
            </a:r>
            <a:r>
              <a:rPr lang="en-CA" dirty="0">
                <a:solidFill>
                  <a:srgbClr val="FFFFFF"/>
                </a:solidFill>
                <a:cs typeface="Times New Roman"/>
              </a:rPr>
              <a:t>in </a:t>
            </a:r>
            <a:r>
              <a:rPr lang="en-CA" spc="-5" dirty="0">
                <a:solidFill>
                  <a:srgbClr val="FFFFFF"/>
                </a:solidFill>
                <a:cs typeface="Courier New"/>
              </a:rPr>
              <a:t>differen</a:t>
            </a:r>
            <a:r>
              <a:rPr lang="en-CA" spc="-15" dirty="0">
                <a:solidFill>
                  <a:srgbClr val="FFFFFF"/>
                </a:solidFill>
                <a:cs typeface="Courier New"/>
              </a:rPr>
              <a:t>c</a:t>
            </a:r>
            <a:r>
              <a:rPr lang="en-CA" dirty="0">
                <a:solidFill>
                  <a:srgbClr val="FFFFFF"/>
                </a:solidFill>
                <a:cs typeface="Courier New"/>
              </a:rPr>
              <a:t>e</a:t>
            </a:r>
            <a:r>
              <a:rPr lang="en-CA" dirty="0">
                <a:solidFill>
                  <a:srgbClr val="FFFFFF"/>
                </a:solidFill>
                <a:cs typeface="Times New Roman"/>
              </a:rPr>
              <a:t>.</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3265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 double</a:t>
            </a:r>
          </a:p>
          <a:p>
            <a:pPr marL="0" marR="1347470" indent="0">
              <a:lnSpc>
                <a:spcPct val="100000"/>
              </a:lnSpc>
              <a:buNone/>
            </a:pPr>
            <a:r>
              <a:rPr lang="en-CA" b="1" spc="-10" dirty="0">
                <a:solidFill>
                  <a:srgbClr val="92D050"/>
                </a:solidFill>
                <a:latin typeface="Courier New"/>
                <a:cs typeface="Courier New"/>
              </a:rPr>
              <a:t>40</a:t>
            </a:r>
            <a:endParaRPr lang="en-CA" b="1" dirty="0">
              <a:solidFill>
                <a:srgbClr val="92D050"/>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08418" y="3017284"/>
            <a:ext cx="6920345" cy="823431"/>
          </a:xfrm>
          <a:prstGeom prst="rect">
            <a:avLst/>
          </a:prstGeom>
        </p:spPr>
        <p:txBody>
          <a:bodyPr vert="horz" wrap="square" lIns="0" tIns="0" rIns="0" bIns="0" rtlCol="0">
            <a:spAutoFit/>
          </a:bodyPr>
          <a:lstStyle/>
          <a:p>
            <a:pPr marL="12700" marR="5080">
              <a:lnSpc>
                <a:spcPct val="101400"/>
              </a:lnSpc>
            </a:pPr>
            <a:r>
              <a:rPr lang="en-CA" spc="-210" dirty="0">
                <a:solidFill>
                  <a:srgbClr val="FFFFFF"/>
                </a:solidFill>
                <a:latin typeface="Segoe UI" panose="020B0502040204020203" pitchFamily="34" charset="0"/>
                <a:cs typeface="Segoe UI" panose="020B0502040204020203" pitchFamily="34" charset="0"/>
              </a:rPr>
              <a:t>V</a:t>
            </a:r>
            <a:r>
              <a:rPr lang="en-CA" dirty="0">
                <a:solidFill>
                  <a:srgbClr val="FFFFFF"/>
                </a:solidFill>
                <a:latin typeface="Segoe UI" panose="020B0502040204020203" pitchFamily="34" charset="0"/>
                <a:cs typeface="Segoe UI" panose="020B0502040204020203" pitchFamily="34" charset="0"/>
              </a:rPr>
              <a:t>ar</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ab</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e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 </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sti</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l</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con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ns</a:t>
            </a:r>
            <a:r>
              <a:rPr lang="en-CA" spc="-5" dirty="0">
                <a:solidFill>
                  <a:srgbClr val="FFFFFF"/>
                </a:solidFill>
                <a:latin typeface="Segoe UI" panose="020B0502040204020203" pitchFamily="34" charset="0"/>
                <a:cs typeface="Segoe UI" panose="020B0502040204020203" pitchFamily="34" charset="0"/>
              </a:rPr>
              <a:t> id2</a:t>
            </a:r>
            <a:r>
              <a:rPr lang="en-CA" dirty="0">
                <a:solidFill>
                  <a:srgbClr val="FFFFFF"/>
                </a:solidFill>
                <a:latin typeface="Segoe UI" panose="020B0502040204020203" pitchFamily="34" charset="0"/>
                <a:cs typeface="Segoe UI" panose="020B0502040204020203" pitchFamily="34" charset="0"/>
              </a:rPr>
              <a:t>,</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so it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ll 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Nei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her</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vari</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ble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20 an</a:t>
            </a:r>
            <a:r>
              <a:rPr lang="en-CA" spc="25" dirty="0">
                <a:solidFill>
                  <a:srgbClr val="FFFFFF"/>
                </a:solidFill>
                <a:latin typeface="Segoe UI" panose="020B0502040204020203" pitchFamily="34" charset="0"/>
                <a:cs typeface="Segoe UI" panose="020B0502040204020203" pitchFamily="34" charset="0"/>
              </a:rPr>
              <a:t>y</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ore</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which</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OK</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as</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will 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ke c</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re of rec</a:t>
            </a:r>
            <a:r>
              <a:rPr lang="en-CA" spc="2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c</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ing</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of</a:t>
            </a:r>
            <a:r>
              <a:rPr lang="en-CA" spc="5" dirty="0">
                <a:solidFill>
                  <a:srgbClr val="FFFFFF"/>
                </a:solidFill>
                <a:latin typeface="Segoe UI" panose="020B0502040204020203" pitchFamily="34" charset="0"/>
                <a:cs typeface="Segoe UI" panose="020B0502040204020203" pitchFamily="34" charset="0"/>
              </a:rPr>
              <a: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emory when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no long</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r used.</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919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Python Tutor Visualization</a:t>
            </a:r>
          </a:p>
        </p:txBody>
      </p:sp>
      <p:sp>
        <p:nvSpPr>
          <p:cNvPr id="6" name="object 3">
            <a:extLst>
              <a:ext uri="{FF2B5EF4-FFF2-40B4-BE49-F238E27FC236}">
                <a16:creationId xmlns:a16="http://schemas.microsoft.com/office/drawing/2014/main" id="{D9E12A41-6C93-9D43-B2A6-6F7121F41C19}"/>
              </a:ext>
            </a:extLst>
          </p:cNvPr>
          <p:cNvSpPr txBox="1">
            <a:spLocks noGrp="1"/>
          </p:cNvSpPr>
          <p:nvPr>
            <p:ph idx="1"/>
          </p:nvPr>
        </p:nvSpPr>
        <p:spPr>
          <a:xfrm>
            <a:off x="838200" y="1825624"/>
            <a:ext cx="10515600" cy="1113125"/>
          </a:xfrm>
          <a:prstGeom prst="rect">
            <a:avLst/>
          </a:prstGeom>
        </p:spPr>
        <p:txBody>
          <a:bodyPr vert="horz" wrap="square" lIns="0" tIns="0" rIns="0" bIns="0" rtlCol="0">
            <a:spAutoFit/>
          </a:bodyPr>
          <a:lstStyle/>
          <a:p>
            <a:pPr marL="12700">
              <a:lnSpc>
                <a:spcPct val="100000"/>
              </a:lnSpc>
            </a:pP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http://p</a:t>
            </a:r>
            <a:r>
              <a:rPr sz="3200" u="heavy" spc="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y</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thon</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uto</a:t>
            </a:r>
            <a:r>
              <a:rPr sz="3200" u="heavy" spc="-18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.com/</a:t>
            </a:r>
            <a:r>
              <a:rPr sz="3200" u="heavy" spc="-2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isualize.</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tml</a:t>
            </a:r>
            <a:endParaRPr lang="en-US" sz="3200" u="heavy" dirty="0">
              <a:latin typeface="Segoe UI" panose="020B0502040204020203" pitchFamily="34" charset="0"/>
              <a:cs typeface="Segoe UI" panose="020B0502040204020203" pitchFamily="34" charset="0"/>
            </a:endParaRPr>
          </a:p>
          <a:p>
            <a:pPr marL="12700">
              <a:lnSpc>
                <a:spcPct val="100000"/>
              </a:lnSpc>
            </a:pPr>
            <a:r>
              <a:rPr lang="en-CA" sz="3200" dirty="0">
                <a:latin typeface="Segoe UI" panose="020B0502040204020203" pitchFamily="34" charset="0"/>
                <a:cs typeface="Segoe UI" panose="020B0502040204020203" pitchFamily="34" charset="0"/>
              </a:rPr>
              <a:t>Code might seem simple now…</a:t>
            </a:r>
            <a:endParaRPr sz="3200" dirty="0">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9D28F98B-A30C-954C-BFB8-4F98A82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36" y="3138055"/>
            <a:ext cx="7906327" cy="3425435"/>
          </a:xfrm>
          <a:prstGeom prst="rect">
            <a:avLst/>
          </a:prstGeom>
        </p:spPr>
      </p:pic>
    </p:spTree>
    <p:extLst>
      <p:ext uri="{BB962C8B-B14F-4D97-AF65-F5344CB8AC3E}">
        <p14:creationId xmlns:p14="http://schemas.microsoft.com/office/powerpoint/2010/main" val="238959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What you will learn today</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dirty="0"/>
              <a:t>Introduction</a:t>
            </a:r>
          </a:p>
          <a:p>
            <a:r>
              <a:rPr lang="en-US" b="1" dirty="0"/>
              <a:t>Lecture </a:t>
            </a:r>
            <a:r>
              <a:rPr lang="en-US" b="1" dirty="0">
                <a:solidFill>
                  <a:schemeClr val="accent1"/>
                </a:solidFill>
              </a:rPr>
              <a:t>1.2</a:t>
            </a:r>
          </a:p>
          <a:p>
            <a:pPr lvl="1"/>
            <a:r>
              <a:rPr lang="en-US" b="1" dirty="0"/>
              <a:t>Variables, Expressions, and Operators</a:t>
            </a:r>
          </a:p>
          <a:p>
            <a:pPr lvl="1"/>
            <a:r>
              <a:rPr lang="en-US" b="1" dirty="0"/>
              <a:t>Chapters 1-2</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Assignment statements</a:t>
            </a:r>
          </a:p>
          <a:p>
            <a:pPr lvl="1"/>
            <a:r>
              <a:rPr lang="en-US" dirty="0"/>
              <a:t>Declaring variables</a:t>
            </a:r>
          </a:p>
          <a:p>
            <a:pPr lvl="1"/>
            <a:r>
              <a:rPr lang="en-US" dirty="0"/>
              <a:t>Different variable names</a:t>
            </a:r>
          </a:p>
          <a:p>
            <a:pPr lvl="1"/>
            <a:r>
              <a:rPr lang="en-US" dirty="0"/>
              <a:t>Memory locations</a:t>
            </a:r>
          </a:p>
          <a:p>
            <a:pPr lvl="1"/>
            <a:r>
              <a:rPr lang="en-US" dirty="0"/>
              <a:t>(and the famous print statement!)</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Variables and Memory</a:t>
            </a:r>
          </a:p>
        </p:txBody>
      </p:sp>
    </p:spTree>
    <p:extLst>
      <p:ext uri="{BB962C8B-B14F-4D97-AF65-F5344CB8AC3E}">
        <p14:creationId xmlns:p14="http://schemas.microsoft.com/office/powerpoint/2010/main" val="189850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825915" cy="4835479"/>
          </a:xfrm>
        </p:spPr>
        <p:txBody>
          <a:bodyPr/>
          <a:lstStyle/>
          <a:p>
            <a:pPr marL="469900" indent="-457200">
              <a:lnSpc>
                <a:spcPct val="100000"/>
              </a:lnSpc>
              <a:buFont typeface="Arial"/>
              <a:buChar char="•"/>
              <a:tabLst>
                <a:tab pos="469900" algn="l"/>
              </a:tabLst>
            </a:pPr>
            <a:r>
              <a:rPr lang="en-CA" dirty="0">
                <a:cs typeface="Arial"/>
              </a:rPr>
              <a:t>A</a:t>
            </a:r>
            <a:r>
              <a:rPr lang="en-CA" i="1" dirty="0">
                <a:cs typeface="Arial"/>
              </a:rPr>
              <a:t> </a:t>
            </a:r>
            <a:r>
              <a:rPr lang="en-CA" b="1" dirty="0">
                <a:cs typeface="Arial"/>
              </a:rPr>
              <a:t>type</a:t>
            </a:r>
            <a:r>
              <a:rPr lang="en-CA" dirty="0">
                <a:cs typeface="Arial"/>
              </a:rPr>
              <a:t> is a set of </a:t>
            </a:r>
            <a:r>
              <a:rPr lang="en-CA" i="1" dirty="0">
                <a:cs typeface="Arial"/>
              </a:rPr>
              <a:t>values</a:t>
            </a:r>
            <a:r>
              <a:rPr lang="en-CA" dirty="0">
                <a:cs typeface="Arial"/>
              </a:rPr>
              <a:t> and the </a:t>
            </a:r>
            <a:r>
              <a:rPr lang="en-CA" i="1" dirty="0">
                <a:cs typeface="Arial"/>
              </a:rPr>
              <a:t>operations</a:t>
            </a:r>
            <a:r>
              <a:rPr lang="en-CA" dirty="0">
                <a:cs typeface="Arial"/>
              </a:rPr>
              <a:t> that can be performed on those values</a:t>
            </a:r>
            <a:r>
              <a:rPr lang="en-CA" i="1" dirty="0">
                <a:cs typeface="Arial"/>
              </a:rPr>
              <a:t>.</a:t>
            </a:r>
          </a:p>
          <a:p>
            <a:pPr marL="469900" indent="-457200">
              <a:lnSpc>
                <a:spcPct val="100000"/>
              </a:lnSpc>
              <a:buFont typeface="Arial"/>
              <a:buChar char="•"/>
              <a:tabLst>
                <a:tab pos="469900" algn="l"/>
              </a:tabLst>
            </a:pPr>
            <a:endParaRPr lang="en-CA" i="1" dirty="0">
              <a:cs typeface="Arial"/>
            </a:endParaRPr>
          </a:p>
          <a:p>
            <a:pPr marL="469900" indent="-457200">
              <a:lnSpc>
                <a:spcPct val="100000"/>
              </a:lnSpc>
              <a:buFont typeface="Arial"/>
              <a:buChar char="•"/>
              <a:tabLst>
                <a:tab pos="469900" algn="l"/>
              </a:tabLst>
            </a:pPr>
            <a:r>
              <a:rPr lang="en-CA" i="1" dirty="0">
                <a:cs typeface="Arial"/>
              </a:rPr>
              <a:t>in</a:t>
            </a:r>
            <a:r>
              <a:rPr lang="en-CA" i="1" spc="-15" dirty="0">
                <a:cs typeface="Arial"/>
              </a:rPr>
              <a:t>t</a:t>
            </a:r>
            <a:r>
              <a:rPr lang="en-CA" i="1" dirty="0">
                <a:cs typeface="Arial"/>
              </a:rPr>
              <a:t>:</a:t>
            </a:r>
            <a:r>
              <a:rPr lang="en-CA" i="1" spc="-5" dirty="0">
                <a:cs typeface="Arial"/>
              </a:rPr>
              <a:t> </a:t>
            </a:r>
            <a:r>
              <a:rPr lang="en-CA" dirty="0">
                <a:cs typeface="Arial"/>
              </a:rPr>
              <a:t>in</a:t>
            </a:r>
            <a:r>
              <a:rPr lang="en-CA" spc="-15" dirty="0">
                <a:cs typeface="Arial"/>
              </a:rPr>
              <a:t>t</a:t>
            </a:r>
            <a:r>
              <a:rPr lang="en-CA" dirty="0">
                <a:cs typeface="Arial"/>
              </a:rPr>
              <a:t>e</a:t>
            </a:r>
            <a:r>
              <a:rPr lang="en-CA" spc="-10" dirty="0">
                <a:cs typeface="Arial"/>
              </a:rPr>
              <a:t>g</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3,</a:t>
            </a:r>
            <a:r>
              <a:rPr lang="en-CA" spc="-10" dirty="0">
                <a:cs typeface="Arial"/>
              </a:rPr>
              <a:t> </a:t>
            </a:r>
            <a:r>
              <a:rPr lang="en-CA" dirty="0">
                <a:cs typeface="Arial"/>
              </a:rPr>
              <a:t>4,</a:t>
            </a:r>
            <a:r>
              <a:rPr lang="en-CA" spc="-10" dirty="0">
                <a:cs typeface="Arial"/>
              </a:rPr>
              <a:t> </a:t>
            </a:r>
            <a:r>
              <a:rPr lang="en-CA" dirty="0">
                <a:cs typeface="Arial"/>
              </a:rPr>
              <a:t>8</a:t>
            </a:r>
            <a:r>
              <a:rPr lang="en-CA" spc="-10" dirty="0">
                <a:cs typeface="Arial"/>
              </a:rPr>
              <a:t>9</a:t>
            </a:r>
            <a:r>
              <a:rPr lang="en-CA" dirty="0">
                <a:cs typeface="Arial"/>
              </a:rPr>
              <a:t>4,</a:t>
            </a:r>
            <a:r>
              <a:rPr lang="en-CA" spc="-10" dirty="0">
                <a:cs typeface="Arial"/>
              </a:rPr>
              <a:t> </a:t>
            </a:r>
            <a:r>
              <a:rPr lang="en-CA" dirty="0">
                <a:cs typeface="Arial"/>
              </a:rPr>
              <a:t>0,</a:t>
            </a:r>
            <a:r>
              <a:rPr lang="en-CA" spc="-25" dirty="0">
                <a:cs typeface="Arial"/>
              </a:rPr>
              <a:t> </a:t>
            </a:r>
            <a:r>
              <a:rPr lang="en-CA" dirty="0">
                <a:cs typeface="Arial"/>
              </a:rPr>
              <a:t>-3,</a:t>
            </a:r>
            <a:r>
              <a:rPr lang="en-CA" spc="-10" dirty="0">
                <a:cs typeface="Arial"/>
              </a:rPr>
              <a:t> </a:t>
            </a:r>
            <a:r>
              <a:rPr lang="en-CA" dirty="0">
                <a:cs typeface="Arial"/>
              </a:rPr>
              <a:t>-</a:t>
            </a:r>
            <a:r>
              <a:rPr lang="en-CA" spc="-10" dirty="0">
                <a:cs typeface="Arial"/>
              </a:rPr>
              <a:t>18</a:t>
            </a:r>
            <a:endParaRPr lang="en-CA" dirty="0">
              <a:cs typeface="Arial"/>
            </a:endParaRPr>
          </a:p>
          <a:p>
            <a:pPr marL="469900" indent="-457200">
              <a:lnSpc>
                <a:spcPct val="100000"/>
              </a:lnSpc>
              <a:spcBef>
                <a:spcPts val="1800"/>
              </a:spcBef>
              <a:buFont typeface="Arial"/>
              <a:buChar char="•"/>
              <a:tabLst>
                <a:tab pos="469900" algn="l"/>
              </a:tabLst>
            </a:pPr>
            <a:r>
              <a:rPr lang="en-CA" i="1" dirty="0">
                <a:cs typeface="Arial"/>
              </a:rPr>
              <a:t>fl</a:t>
            </a:r>
            <a:r>
              <a:rPr lang="en-CA" i="1" spc="-15" dirty="0">
                <a:cs typeface="Arial"/>
              </a:rPr>
              <a:t>o</a:t>
            </a:r>
            <a:r>
              <a:rPr lang="en-CA" i="1" dirty="0">
                <a:cs typeface="Arial"/>
              </a:rPr>
              <a:t>at:</a:t>
            </a:r>
            <a:r>
              <a:rPr lang="en-CA" i="1" spc="-10" dirty="0">
                <a:cs typeface="Arial"/>
              </a:rPr>
              <a:t> </a:t>
            </a:r>
            <a:r>
              <a:rPr lang="en-CA" dirty="0">
                <a:cs typeface="Arial"/>
              </a:rPr>
              <a:t>fl</a:t>
            </a:r>
            <a:r>
              <a:rPr lang="en-CA" spc="-15" dirty="0">
                <a:cs typeface="Arial"/>
              </a:rPr>
              <a:t>o</a:t>
            </a:r>
            <a:r>
              <a:rPr lang="en-CA" dirty="0">
                <a:cs typeface="Arial"/>
              </a:rPr>
              <a:t>at</a:t>
            </a:r>
            <a:r>
              <a:rPr lang="en-CA" spc="-15" dirty="0">
                <a:cs typeface="Arial"/>
              </a:rPr>
              <a:t>i</a:t>
            </a:r>
            <a:r>
              <a:rPr lang="en-CA" dirty="0">
                <a:cs typeface="Arial"/>
              </a:rPr>
              <a:t>ng</a:t>
            </a:r>
            <a:r>
              <a:rPr lang="en-CA" spc="-10" dirty="0">
                <a:cs typeface="Arial"/>
              </a:rPr>
              <a:t> </a:t>
            </a:r>
            <a:r>
              <a:rPr lang="en-CA" dirty="0">
                <a:cs typeface="Arial"/>
              </a:rPr>
              <a:t>p</a:t>
            </a:r>
            <a:r>
              <a:rPr lang="en-CA" spc="-15" dirty="0">
                <a:cs typeface="Arial"/>
              </a:rPr>
              <a:t>o</a:t>
            </a:r>
            <a:r>
              <a:rPr lang="en-CA" dirty="0">
                <a:cs typeface="Arial"/>
              </a:rPr>
              <a:t>int</a:t>
            </a:r>
            <a:r>
              <a:rPr lang="en-CA" spc="-15" dirty="0">
                <a:cs typeface="Arial"/>
              </a:rPr>
              <a:t> </a:t>
            </a:r>
            <a:r>
              <a:rPr lang="en-CA" dirty="0">
                <a:cs typeface="Arial"/>
              </a:rPr>
              <a:t>n</a:t>
            </a:r>
            <a:r>
              <a:rPr lang="en-CA" spc="-15" dirty="0">
                <a:cs typeface="Arial"/>
              </a:rPr>
              <a:t>u</a:t>
            </a:r>
            <a:r>
              <a:rPr lang="en-CA" dirty="0">
                <a:cs typeface="Arial"/>
              </a:rPr>
              <a:t>m</a:t>
            </a:r>
            <a:r>
              <a:rPr lang="en-CA" spc="-10" dirty="0">
                <a:cs typeface="Arial"/>
              </a:rPr>
              <a:t>b</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-5.</a:t>
            </a:r>
            <a:r>
              <a:rPr lang="en-CA" spc="-15" dirty="0">
                <a:cs typeface="Arial"/>
              </a:rPr>
              <a:t>6</a:t>
            </a:r>
            <a:r>
              <a:rPr lang="en-CA" dirty="0">
                <a:cs typeface="Arial"/>
              </a:rPr>
              <a:t>,</a:t>
            </a:r>
            <a:r>
              <a:rPr lang="en-CA" spc="-15" dirty="0">
                <a:cs typeface="Arial"/>
              </a:rPr>
              <a:t> </a:t>
            </a:r>
            <a:r>
              <a:rPr lang="en-CA" dirty="0">
                <a:cs typeface="Arial"/>
              </a:rPr>
              <a:t>7.</a:t>
            </a:r>
            <a:r>
              <a:rPr lang="en-CA" spc="-15" dirty="0">
                <a:cs typeface="Arial"/>
              </a:rPr>
              <a:t>3</a:t>
            </a:r>
            <a:r>
              <a:rPr lang="en-CA" dirty="0">
                <a:cs typeface="Arial"/>
              </a:rPr>
              <a:t>4</a:t>
            </a:r>
            <a:r>
              <a:rPr lang="en-CA" spc="-10" dirty="0">
                <a:cs typeface="Arial"/>
              </a:rPr>
              <a:t>2</a:t>
            </a:r>
            <a:r>
              <a:rPr lang="en-CA" dirty="0">
                <a:cs typeface="Arial"/>
              </a:rPr>
              <a:t>, </a:t>
            </a:r>
            <a:r>
              <a:rPr lang="en-CA" spc="-10" dirty="0">
                <a:cs typeface="Arial"/>
              </a:rPr>
              <a:t>5</a:t>
            </a:r>
            <a:r>
              <a:rPr lang="en-CA" dirty="0">
                <a:cs typeface="Arial"/>
              </a:rPr>
              <a:t>3</a:t>
            </a:r>
            <a:r>
              <a:rPr lang="en-CA" spc="-10" dirty="0">
                <a:cs typeface="Arial"/>
              </a:rPr>
              <a:t>4</a:t>
            </a:r>
            <a:r>
              <a:rPr lang="en-CA" dirty="0">
                <a:cs typeface="Arial"/>
              </a:rPr>
              <a:t>5</a:t>
            </a:r>
            <a:r>
              <a:rPr lang="en-CA" spc="-10" dirty="0">
                <a:cs typeface="Arial"/>
              </a:rPr>
              <a:t>2</a:t>
            </a:r>
            <a:r>
              <a:rPr lang="en-CA" dirty="0">
                <a:cs typeface="Arial"/>
              </a:rPr>
              <a:t>.0,</a:t>
            </a:r>
            <a:r>
              <a:rPr lang="en-CA" spc="-30" dirty="0">
                <a:cs typeface="Arial"/>
              </a:rPr>
              <a:t> </a:t>
            </a:r>
            <a:r>
              <a:rPr lang="en-CA" dirty="0">
                <a:cs typeface="Arial"/>
              </a:rPr>
              <a:t>-8</a:t>
            </a:r>
            <a:r>
              <a:rPr lang="en-CA" spc="-10" dirty="0">
                <a:cs typeface="Arial"/>
              </a:rPr>
              <a:t>9</a:t>
            </a:r>
            <a:r>
              <a:rPr lang="en-CA" dirty="0">
                <a:cs typeface="Arial"/>
              </a:rPr>
              <a:t>.34</a:t>
            </a:r>
          </a:p>
          <a:p>
            <a:endParaRPr lang="en-US" dirty="0"/>
          </a:p>
        </p:txBody>
      </p:sp>
      <p:pic>
        <p:nvPicPr>
          <p:cNvPr id="5122" name="Picture 2" descr="PYTH-101 | Module 1: Variables and Data Types | Canadian Coding">
            <a:extLst>
              <a:ext uri="{FF2B5EF4-FFF2-40B4-BE49-F238E27FC236}">
                <a16:creationId xmlns:a16="http://schemas.microsoft.com/office/drawing/2014/main" id="{88EBE46A-5E1D-B148-B30A-E218A0E0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055" y="81436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4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7F37-9AC3-3946-844C-A9FB18A540E5}"/>
              </a:ext>
            </a:extLst>
          </p:cNvPr>
          <p:cNvSpPr>
            <a:spLocks noGrp="1"/>
          </p:cNvSpPr>
          <p:nvPr>
            <p:ph type="title"/>
          </p:nvPr>
        </p:nvSpPr>
        <p:spPr/>
        <p:txBody>
          <a:bodyPr>
            <a:normAutofit fontScale="90000"/>
          </a:bodyPr>
          <a:lstStyle/>
          <a:p>
            <a:r>
              <a:rPr lang="en-US" dirty="0"/>
              <a:t>Numerical Type Examples</a:t>
            </a:r>
          </a:p>
        </p:txBody>
      </p:sp>
      <p:sp>
        <p:nvSpPr>
          <p:cNvPr id="4" name="object 3">
            <a:extLst>
              <a:ext uri="{FF2B5EF4-FFF2-40B4-BE49-F238E27FC236}">
                <a16:creationId xmlns:a16="http://schemas.microsoft.com/office/drawing/2014/main" id="{A9EE473F-8565-7B4C-AA65-295474BAE98A}"/>
              </a:ext>
            </a:extLst>
          </p:cNvPr>
          <p:cNvSpPr txBox="1">
            <a:spLocks noGrp="1"/>
          </p:cNvSpPr>
          <p:nvPr>
            <p:ph idx="1"/>
          </p:nvPr>
        </p:nvSpPr>
        <p:spPr>
          <a:xfrm>
            <a:off x="838200" y="1825624"/>
            <a:ext cx="10515600" cy="3852337"/>
          </a:xfrm>
          <a:prstGeom prst="rect">
            <a:avLst/>
          </a:prstGeom>
        </p:spPr>
        <p:txBody>
          <a:bodyPr vert="horz" wrap="square" lIns="0" tIns="0" rIns="0" bIns="0" rtlCol="0">
            <a:spAutoFit/>
          </a:bodyPr>
          <a:lstStyle/>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5</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25" dirty="0">
                <a:solidFill>
                  <a:srgbClr val="92D050"/>
                </a:solidFill>
                <a:latin typeface="Courier New"/>
                <a:cs typeface="Courier New"/>
              </a:rPr>
              <a:t> </a:t>
            </a:r>
            <a:r>
              <a:rPr sz="2400" b="1" dirty="0">
                <a:solidFill>
                  <a:srgbClr val="92D050"/>
                </a:solidFill>
                <a:latin typeface="Courier New"/>
                <a:cs typeface="Courier New"/>
              </a:rPr>
              <a:t>2</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4</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13</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5.</a:t>
            </a:r>
            <a:r>
              <a:rPr sz="2400" b="1" dirty="0">
                <a:solidFill>
                  <a:srgbClr val="92D050"/>
                </a:solidFill>
                <a:latin typeface="Courier New"/>
                <a:cs typeface="Courier New"/>
              </a:rPr>
              <a:t>0</a:t>
            </a:r>
            <a:r>
              <a:rPr sz="2400" b="1" spc="-2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2</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4</a:t>
            </a:r>
            <a:endParaRPr lang="en-US" sz="2400" b="1" dirty="0">
              <a:solidFill>
                <a:srgbClr val="92D050"/>
              </a:solidFill>
              <a:latin typeface="Courier New"/>
              <a:cs typeface="Courier New"/>
            </a:endParaRPr>
          </a:p>
          <a:p>
            <a:pPr marL="0" indent="0">
              <a:lnSpc>
                <a:spcPct val="100000"/>
              </a:lnSpc>
              <a:buNone/>
            </a:pPr>
            <a:r>
              <a:rPr lang="en-US" sz="2400" b="1" dirty="0">
                <a:solidFill>
                  <a:srgbClr val="92D050"/>
                </a:solidFill>
                <a:latin typeface="Courier New"/>
                <a:cs typeface="Courier New"/>
              </a:rPr>
              <a:t>13.0</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30</a:t>
            </a:r>
            <a:r>
              <a:rPr sz="2400" b="1" spc="-15" dirty="0">
                <a:solidFill>
                  <a:srgbClr val="92D050"/>
                </a:solidFill>
                <a:latin typeface="Courier New"/>
                <a:cs typeface="Courier New"/>
              </a:rPr>
              <a:t>/</a:t>
            </a:r>
            <a:r>
              <a:rPr sz="2400" b="1" dirty="0">
                <a:solidFill>
                  <a:srgbClr val="92D050"/>
                </a:solidFill>
                <a:latin typeface="Courier New"/>
                <a:cs typeface="Courier New"/>
              </a:rPr>
              <a:t>6</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5.0</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30</a:t>
            </a:r>
            <a:r>
              <a:rPr sz="2400" b="1" spc="-15" dirty="0">
                <a:solidFill>
                  <a:srgbClr val="92D050"/>
                </a:solidFill>
                <a:latin typeface="Courier New"/>
                <a:cs typeface="Courier New"/>
              </a:rPr>
              <a:t>//</a:t>
            </a:r>
            <a:r>
              <a:rPr sz="2400" b="1" dirty="0">
                <a:solidFill>
                  <a:srgbClr val="92D050"/>
                </a:solidFill>
                <a:latin typeface="Courier New"/>
                <a:cs typeface="Courier New"/>
              </a:rPr>
              <a:t>6</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5</a:t>
            </a:r>
            <a:endParaRPr sz="2400" b="1" dirty="0">
              <a:solidFill>
                <a:srgbClr val="92D050"/>
              </a:solidFill>
              <a:latin typeface="Courier New"/>
              <a:cs typeface="Courier New"/>
            </a:endParaRPr>
          </a:p>
        </p:txBody>
      </p:sp>
    </p:spTree>
    <p:extLst>
      <p:ext uri="{BB962C8B-B14F-4D97-AF65-F5344CB8AC3E}">
        <p14:creationId xmlns:p14="http://schemas.microsoft.com/office/powerpoint/2010/main" val="3157238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Type: str (pronounced string)</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lstStyle/>
          <a:p>
            <a:pPr marL="469900" marR="894715" indent="-457200">
              <a:lnSpc>
                <a:spcPct val="100000"/>
              </a:lnSpc>
              <a:buFont typeface="Arial"/>
              <a:buChar char="•"/>
              <a:tabLst>
                <a:tab pos="470534" algn="l"/>
              </a:tabLst>
            </a:pPr>
            <a:r>
              <a:rPr lang="en-CA" i="1" dirty="0">
                <a:latin typeface="Segoe UI" panose="020B0502040204020203" pitchFamily="34" charset="0"/>
                <a:cs typeface="Segoe UI" panose="020B0502040204020203" pitchFamily="34" charset="0"/>
              </a:rPr>
              <a:t>str:</a:t>
            </a:r>
            <a:r>
              <a:rPr lang="en-CA" i="1"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string</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lit</a:t>
            </a:r>
            <a:r>
              <a:rPr lang="en-CA" spc="-2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ral</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a se</a:t>
            </a:r>
            <a:r>
              <a:rPr lang="en-CA" spc="-15" dirty="0">
                <a:latin typeface="Segoe UI" panose="020B0502040204020203" pitchFamily="34" charset="0"/>
                <a:cs typeface="Segoe UI" panose="020B0502040204020203" pitchFamily="34" charset="0"/>
              </a:rPr>
              <a:t>q</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nce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of charact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rs</a:t>
            </a:r>
          </a:p>
          <a:p>
            <a:pPr marL="469900" marR="5080" indent="-457200">
              <a:lnSpc>
                <a:spcPct val="100000"/>
              </a:lnSpc>
              <a:spcBef>
                <a:spcPts val="1800"/>
              </a:spcBef>
              <a:buFont typeface="Arial"/>
              <a:buChar char="•"/>
              <a:tabLst>
                <a:tab pos="470534" algn="l"/>
              </a:tabLst>
            </a:pPr>
            <a:r>
              <a:rPr lang="en-CA" dirty="0">
                <a:latin typeface="Segoe UI" panose="020B0502040204020203" pitchFamily="34" charset="0"/>
                <a:cs typeface="Segoe UI" panose="020B0502040204020203" pitchFamily="34" charset="0"/>
              </a:rPr>
              <a:t>Start</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n</a:t>
            </a:r>
            <a:r>
              <a:rPr lang="en-CA" dirty="0">
                <a:latin typeface="Segoe UI" panose="020B0502040204020203" pitchFamily="34" charset="0"/>
                <a:cs typeface="Segoe UI" panose="020B0502040204020203" pitchFamily="34" charset="0"/>
              </a:rPr>
              <a:t>d </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nd</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with</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sin</a:t>
            </a:r>
            <a:r>
              <a:rPr lang="en-CA" spc="-10" dirty="0">
                <a:latin typeface="Segoe UI" panose="020B0502040204020203" pitchFamily="34" charset="0"/>
                <a:cs typeface="Segoe UI" panose="020B0502040204020203" pitchFamily="34" charset="0"/>
              </a:rPr>
              <a:t>g</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or d</a:t>
            </a:r>
            <a:r>
              <a:rPr lang="en-CA" spc="-1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p>
          <a:p>
            <a:pPr marL="927100">
              <a:lnSpc>
                <a:spcPct val="100000"/>
              </a:lnSpc>
              <a:spcBef>
                <a:spcPts val="1800"/>
              </a:spcBef>
            </a:pPr>
            <a:r>
              <a:rPr lang="en-CA" dirty="0">
                <a:latin typeface="Segoe UI" panose="020B0502040204020203" pitchFamily="34" charset="0"/>
                <a:cs typeface="Segoe UI" panose="020B0502040204020203" pitchFamily="34" charset="0"/>
              </a:rPr>
              <a:t>ex.</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'h</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ll</a:t>
            </a:r>
            <a:r>
              <a:rPr lang="en-CA" spc="-15"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 "Wh</a:t>
            </a:r>
            <a:r>
              <a:rPr lang="en-CA" spc="-20" dirty="0">
                <a:latin typeface="Segoe UI" panose="020B0502040204020203" pitchFamily="34" charset="0"/>
                <a:cs typeface="Segoe UI" panose="020B0502040204020203" pitchFamily="34" charset="0"/>
              </a:rPr>
              <a:t>a</a:t>
            </a:r>
            <a:r>
              <a:rPr lang="en-CA"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10</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(2</a:t>
            </a:r>
            <a:r>
              <a:rPr lang="en-CA" spc="-3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+ 9)?”</a:t>
            </a:r>
          </a:p>
          <a:p>
            <a:pPr marL="927100">
              <a:lnSpc>
                <a:spcPct val="100000"/>
              </a:lnSpc>
              <a:spcBef>
                <a:spcPts val="1800"/>
              </a:spcBef>
            </a:pPr>
            <a:r>
              <a:rPr lang="en-CA" dirty="0">
                <a:latin typeface="Segoe UI" panose="020B0502040204020203" pitchFamily="34" charset="0"/>
                <a:cs typeface="Segoe UI" panose="020B0502040204020203" pitchFamily="34" charset="0"/>
              </a:rPr>
              <a:t>Just like writing in English, the quote type must match (i.e. 2 singles or 2 doubles, not 1 of each)</a:t>
            </a: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4098" name="Picture 2" descr="Meme Creator - Funny What if i told you There is a third type of variable  Meme Generator at MemeCreator.org!">
            <a:extLst>
              <a:ext uri="{FF2B5EF4-FFF2-40B4-BE49-F238E27FC236}">
                <a16:creationId xmlns:a16="http://schemas.microsoft.com/office/drawing/2014/main" id="{19CD2604-1FE5-114E-AC76-25A009FB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59" y="727514"/>
            <a:ext cx="3136323" cy="189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1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5FEB-A047-C848-B374-A71A608FC24D}"/>
              </a:ext>
            </a:extLst>
          </p:cNvPr>
          <p:cNvSpPr>
            <a:spLocks noGrp="1"/>
          </p:cNvSpPr>
          <p:nvPr>
            <p:ph type="title"/>
          </p:nvPr>
        </p:nvSpPr>
        <p:spPr/>
        <p:txBody>
          <a:bodyPr>
            <a:normAutofit fontScale="90000"/>
          </a:bodyPr>
          <a:lstStyle/>
          <a:p>
            <a:r>
              <a:rPr lang="en-US" dirty="0"/>
              <a:t>String Type Examples</a:t>
            </a:r>
          </a:p>
        </p:txBody>
      </p:sp>
      <p:sp>
        <p:nvSpPr>
          <p:cNvPr id="3" name="Content Placeholder 2">
            <a:extLst>
              <a:ext uri="{FF2B5EF4-FFF2-40B4-BE49-F238E27FC236}">
                <a16:creationId xmlns:a16="http://schemas.microsoft.com/office/drawing/2014/main" id="{6DDD810A-BD3E-8842-8402-30662C9806DE}"/>
              </a:ext>
            </a:extLst>
          </p:cNvPr>
          <p:cNvSpPr>
            <a:spLocks noGrp="1"/>
          </p:cNvSpPr>
          <p:nvPr>
            <p:ph idx="1"/>
          </p:nvPr>
        </p:nvSpPr>
        <p:spPr/>
        <p:txBody>
          <a:bodyPr/>
          <a:lstStyle/>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‘how are you?’</a:t>
            </a:r>
          </a:p>
          <a:p>
            <a:pPr>
              <a:lnSpc>
                <a:spcPct val="100000"/>
              </a:lnSpc>
              <a:spcBef>
                <a:spcPts val="5"/>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“short- and long-term”</a:t>
            </a:r>
            <a:endParaRPr lang="en-CA" dirty="0">
              <a:solidFill>
                <a:srgbClr val="92D050"/>
              </a:solidFill>
              <a:latin typeface="Courier New"/>
              <a:cs typeface="Courier New"/>
            </a:endParaRPr>
          </a:p>
          <a:p>
            <a:pPr>
              <a:lnSpc>
                <a:spcPct val="100000"/>
              </a:lnSpc>
              <a:spcBef>
                <a:spcPts val="7"/>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‘“APS106” is already my favourite course’</a:t>
            </a:r>
            <a:endParaRPr lang="en-CA" dirty="0">
              <a:solidFill>
                <a:srgbClr val="92D050"/>
              </a:solidFill>
              <a:latin typeface="Courier New"/>
              <a:cs typeface="Courier New"/>
            </a:endParaRPr>
          </a:p>
          <a:p>
            <a:pPr>
              <a:lnSpc>
                <a:spcPct val="100000"/>
              </a:lnSpc>
              <a:spcBef>
                <a:spcPts val="5"/>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“APS106 stinks’</a:t>
            </a:r>
          </a:p>
          <a:p>
            <a:pPr marL="0" indent="0">
              <a:lnSpc>
                <a:spcPct val="100000"/>
              </a:lnSpc>
              <a:buNone/>
            </a:pPr>
            <a:r>
              <a:rPr lang="en-CA" dirty="0" err="1">
                <a:solidFill>
                  <a:srgbClr val="FF0000"/>
                </a:solidFill>
              </a:rPr>
              <a:t>SyntaxError</a:t>
            </a:r>
            <a:endParaRPr lang="en-CA" dirty="0">
              <a:solidFill>
                <a:srgbClr val="FF0000"/>
              </a:solidFill>
              <a:latin typeface="Courier New"/>
              <a:cs typeface="Courier New"/>
            </a:endParaRPr>
          </a:p>
          <a:p>
            <a:endParaRPr lang="en-US" dirty="0"/>
          </a:p>
        </p:txBody>
      </p:sp>
    </p:spTree>
    <p:extLst>
      <p:ext uri="{BB962C8B-B14F-4D97-AF65-F5344CB8AC3E}">
        <p14:creationId xmlns:p14="http://schemas.microsoft.com/office/powerpoint/2010/main" val="229957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More data types?!</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normAutofit fontScale="85000" lnSpcReduction="20000"/>
          </a:bodyPr>
          <a:lstStyle/>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You can get the data type of any object by using the type() function</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&gt;&gt;&gt; x = 5</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&gt;&gt;&gt; print(type(x))</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&lt;class ‘int’&gt;</a:t>
            </a:r>
          </a:p>
          <a:p>
            <a:pPr marL="12700" marR="894715" indent="0">
              <a:lnSpc>
                <a:spcPct val="100000"/>
              </a:lnSpc>
              <a:buNone/>
              <a:tabLst>
                <a:tab pos="470534" algn="l"/>
              </a:tabLst>
            </a:pPr>
            <a:endParaRPr lang="en-CA" dirty="0">
              <a:solidFill>
                <a:srgbClr val="00B050"/>
              </a:solidFill>
              <a:latin typeface="Segoe UI" panose="020B0502040204020203" pitchFamily="34" charset="0"/>
              <a:cs typeface="Segoe UI" panose="020B0502040204020203" pitchFamily="34" charset="0"/>
            </a:endParaRPr>
          </a:p>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Other Python data types:</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List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Tuple</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Dictionary</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Set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Boolean</a:t>
            </a:r>
          </a:p>
          <a:p>
            <a:pPr marL="12700" marR="894715" indent="0">
              <a:lnSpc>
                <a:spcPct val="100000"/>
              </a:lnSpc>
              <a:buNone/>
              <a:tabLst>
                <a:tab pos="470534" algn="l"/>
              </a:tabLst>
            </a:pPr>
            <a:r>
              <a:rPr lang="en-CA" i="1" dirty="0">
                <a:latin typeface="Segoe UI" panose="020B0502040204020203" pitchFamily="34" charset="0"/>
                <a:cs typeface="Segoe UI" panose="020B0502040204020203" pitchFamily="34" charset="0"/>
              </a:rPr>
              <a:t>BUT we will worry about these later…</a:t>
            </a:r>
          </a:p>
          <a:p>
            <a:pPr marL="927100" marR="894715" lvl="1" indent="-457200">
              <a:lnSpc>
                <a:spcPct val="100000"/>
              </a:lnSpc>
              <a:buFont typeface="Arial"/>
              <a:buChar char="•"/>
              <a:tabLst>
                <a:tab pos="470534" algn="l"/>
              </a:tabLst>
            </a:pPr>
            <a:endParaRPr lang="en-CA" dirty="0">
              <a:latin typeface="Segoe UI" panose="020B0502040204020203" pitchFamily="34" charset="0"/>
              <a:cs typeface="Segoe UI" panose="020B0502040204020203" pitchFamily="34" charset="0"/>
            </a:endParaRP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7170" name="Picture 2" descr="Data Types - Georgio Alien Expert | Meme Generator">
            <a:extLst>
              <a:ext uri="{FF2B5EF4-FFF2-40B4-BE49-F238E27FC236}">
                <a16:creationId xmlns:a16="http://schemas.microsoft.com/office/drawing/2014/main" id="{3DE01732-FDDD-F743-9D19-26D35CFC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564" y="2576488"/>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00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t>
            </a:r>
            <a:r>
              <a:rPr lang="en-US" dirty="0" err="1"/>
              <a:t>int”s</a:t>
            </a:r>
            <a:r>
              <a:rPr lang="en-US" dirty="0"/>
              <a:t> vs “</a:t>
            </a:r>
            <a:r>
              <a:rPr lang="en-US" dirty="0" err="1"/>
              <a:t>float”s</a:t>
            </a:r>
            <a:endParaRPr lang="en-US" dirty="0"/>
          </a:p>
          <a:p>
            <a:pPr lvl="1"/>
            <a:r>
              <a:rPr lang="en-US" dirty="0"/>
              <a:t>The ”str” type</a:t>
            </a:r>
          </a:p>
          <a:p>
            <a:pPr lvl="1"/>
            <a:r>
              <a:rPr lang="en-US" dirty="0"/>
              <a:t>Using types and variables in expressions</a:t>
            </a:r>
          </a:p>
          <a:p>
            <a:pPr lvl="1"/>
            <a:r>
              <a:rPr lang="en-US" dirty="0"/>
              <a:t>Combining our type knowledge with some arithmetic operations</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Different Types of Variables</a:t>
            </a:r>
          </a:p>
        </p:txBody>
      </p:sp>
    </p:spTree>
    <p:extLst>
      <p:ext uri="{BB962C8B-B14F-4D97-AF65-F5344CB8AC3E}">
        <p14:creationId xmlns:p14="http://schemas.microsoft.com/office/powerpoint/2010/main" val="19658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3356-1837-B549-8B27-18D84A82425E}"/>
              </a:ext>
            </a:extLst>
          </p:cNvPr>
          <p:cNvSpPr>
            <a:spLocks noGrp="1"/>
          </p:cNvSpPr>
          <p:nvPr>
            <p:ph type="title"/>
          </p:nvPr>
        </p:nvSpPr>
        <p:spPr/>
        <p:txBody>
          <a:bodyPr>
            <a:normAutofit fontScale="90000"/>
          </a:bodyPr>
          <a:lstStyle/>
          <a:p>
            <a:r>
              <a:rPr lang="en-US" dirty="0"/>
              <a:t>Augmented Assignment Operations</a:t>
            </a:r>
          </a:p>
        </p:txBody>
      </p:sp>
      <p:graphicFrame>
        <p:nvGraphicFramePr>
          <p:cNvPr id="4" name="object 4">
            <a:extLst>
              <a:ext uri="{FF2B5EF4-FFF2-40B4-BE49-F238E27FC236}">
                <a16:creationId xmlns:a16="http://schemas.microsoft.com/office/drawing/2014/main" id="{816C40B8-3FC5-3143-ABC9-651255C54C75}"/>
              </a:ext>
            </a:extLst>
          </p:cNvPr>
          <p:cNvGraphicFramePr>
            <a:graphicFrameLocks noGrp="1"/>
          </p:cNvGraphicFramePr>
          <p:nvPr>
            <p:ph idx="1"/>
            <p:extLst>
              <p:ext uri="{D42A27DB-BD31-4B8C-83A1-F6EECF244321}">
                <p14:modId xmlns:p14="http://schemas.microsoft.com/office/powerpoint/2010/main" val="329371495"/>
              </p:ext>
            </p:extLst>
          </p:nvPr>
        </p:nvGraphicFramePr>
        <p:xfrm>
          <a:off x="339436" y="1555461"/>
          <a:ext cx="7536873" cy="4939751"/>
        </p:xfrm>
        <a:graphic>
          <a:graphicData uri="http://schemas.openxmlformats.org/drawingml/2006/table">
            <a:tbl>
              <a:tblPr firstRow="1" bandRow="1">
                <a:tableStyleId>{2D5ABB26-0587-4C30-8999-92F81FD0307C}</a:tableStyleId>
              </a:tblPr>
              <a:tblGrid>
                <a:gridCol w="1289252">
                  <a:extLst>
                    <a:ext uri="{9D8B030D-6E8A-4147-A177-3AD203B41FA5}">
                      <a16:colId xmlns:a16="http://schemas.microsoft.com/office/drawing/2014/main" val="20000"/>
                    </a:ext>
                  </a:extLst>
                </a:gridCol>
                <a:gridCol w="1517628">
                  <a:extLst>
                    <a:ext uri="{9D8B030D-6E8A-4147-A177-3AD203B41FA5}">
                      <a16:colId xmlns:a16="http://schemas.microsoft.com/office/drawing/2014/main" val="20001"/>
                    </a:ext>
                  </a:extLst>
                </a:gridCol>
                <a:gridCol w="2365072">
                  <a:extLst>
                    <a:ext uri="{9D8B030D-6E8A-4147-A177-3AD203B41FA5}">
                      <a16:colId xmlns:a16="http://schemas.microsoft.com/office/drawing/2014/main" val="20002"/>
                    </a:ext>
                  </a:extLst>
                </a:gridCol>
                <a:gridCol w="2364921">
                  <a:extLst>
                    <a:ext uri="{9D8B030D-6E8A-4147-A177-3AD203B41FA5}">
                      <a16:colId xmlns:a16="http://schemas.microsoft.com/office/drawing/2014/main" val="20003"/>
                    </a:ext>
                  </a:extLst>
                </a:gridCol>
              </a:tblGrid>
              <a:tr h="425450">
                <a:tc>
                  <a:txBody>
                    <a:bodyPr/>
                    <a:lstStyle/>
                    <a:p>
                      <a:pPr marL="69215">
                        <a:lnSpc>
                          <a:spcPct val="100000"/>
                        </a:lnSpc>
                      </a:pPr>
                      <a:r>
                        <a:rPr sz="1700" b="1" dirty="0">
                          <a:solidFill>
                            <a:schemeClr val="accent3"/>
                          </a:solidFill>
                          <a:latin typeface="Segoe UI" panose="020B0502040204020203" pitchFamily="34" charset="0"/>
                          <a:cs typeface="Segoe UI" panose="020B0502040204020203" pitchFamily="34" charset="0"/>
                        </a:rPr>
                        <a:t>Opera</a:t>
                      </a:r>
                      <a:r>
                        <a:rPr sz="1700" b="1" spc="-15" dirty="0">
                          <a:solidFill>
                            <a:schemeClr val="accent3"/>
                          </a:solidFill>
                          <a:latin typeface="Segoe UI" panose="020B0502040204020203" pitchFamily="34" charset="0"/>
                          <a:cs typeface="Segoe UI" panose="020B0502040204020203" pitchFamily="34" charset="0"/>
                        </a:rPr>
                        <a:t>t</a:t>
                      </a:r>
                      <a:r>
                        <a:rPr sz="1700" b="1" dirty="0">
                          <a:solidFill>
                            <a:schemeClr val="accent3"/>
                          </a:solidFill>
                          <a:latin typeface="Segoe UI" panose="020B0502040204020203" pitchFamily="34" charset="0"/>
                          <a:cs typeface="Segoe UI" panose="020B0502040204020203" pitchFamily="34" charset="0"/>
                        </a:rPr>
                        <a:t>or</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chemeClr val="accent3"/>
                          </a:solidFill>
                          <a:latin typeface="Segoe UI" panose="020B0502040204020203" pitchFamily="34" charset="0"/>
                          <a:cs typeface="Segoe UI" panose="020B0502040204020203" pitchFamily="34" charset="0"/>
                        </a:rPr>
                        <a:t>Expres</a:t>
                      </a:r>
                      <a:r>
                        <a:rPr sz="1700" b="1" spc="-10" dirty="0">
                          <a:solidFill>
                            <a:schemeClr val="accent3"/>
                          </a:solidFill>
                          <a:latin typeface="Segoe UI" panose="020B0502040204020203" pitchFamily="34" charset="0"/>
                          <a:cs typeface="Segoe UI" panose="020B0502040204020203" pitchFamily="34" charset="0"/>
                        </a:rPr>
                        <a:t>si</a:t>
                      </a:r>
                      <a:r>
                        <a:rPr sz="1700" b="1" dirty="0">
                          <a:solidFill>
                            <a:schemeClr val="accent3"/>
                          </a:solidFill>
                          <a:latin typeface="Segoe UI" panose="020B0502040204020203" pitchFamily="34" charset="0"/>
                          <a:cs typeface="Segoe UI" panose="020B0502040204020203" pitchFamily="34" charset="0"/>
                        </a:rPr>
                        <a:t>on</a:t>
                      </a:r>
                      <a:endParaRPr sz="17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47625">
                        <a:lnSpc>
                          <a:spcPct val="100000"/>
                        </a:lnSpc>
                      </a:pPr>
                      <a:r>
                        <a:rPr sz="1700" b="1" dirty="0">
                          <a:solidFill>
                            <a:srgbClr val="FFFFFF"/>
                          </a:solidFill>
                          <a:latin typeface="Segoe UI" panose="020B0502040204020203" pitchFamily="34" charset="0"/>
                          <a:cs typeface="Segoe UI" panose="020B0502040204020203" pitchFamily="34" charset="0"/>
                        </a:rPr>
                        <a:t>Iden</a:t>
                      </a:r>
                      <a:r>
                        <a:rPr sz="1700" b="1" spc="-15" dirty="0">
                          <a:solidFill>
                            <a:srgbClr val="FFFFFF"/>
                          </a:solidFill>
                          <a:latin typeface="Segoe UI" panose="020B0502040204020203" pitchFamily="34" charset="0"/>
                          <a:cs typeface="Segoe UI" panose="020B0502040204020203" pitchFamily="34" charset="0"/>
                        </a:rPr>
                        <a:t>t</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cal</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Expres</a:t>
                      </a:r>
                      <a:r>
                        <a:rPr sz="1700" b="1" spc="-10" dirty="0">
                          <a:solidFill>
                            <a:srgbClr val="FFFFFF"/>
                          </a:solidFill>
                          <a:latin typeface="Segoe UI" panose="020B0502040204020203" pitchFamily="34" charset="0"/>
                          <a:cs typeface="Segoe UI" panose="020B0502040204020203" pitchFamily="34" charset="0"/>
                        </a:rPr>
                        <a:t>si</a:t>
                      </a:r>
                      <a:r>
                        <a:rPr sz="1700" b="1" dirty="0">
                          <a:solidFill>
                            <a:srgbClr val="FFFFFF"/>
                          </a:solidFill>
                          <a:latin typeface="Segoe UI" panose="020B0502040204020203" pitchFamily="34" charset="0"/>
                          <a:cs typeface="Segoe UI" panose="020B0502040204020203" pitchFamily="34" charset="0"/>
                        </a:rPr>
                        <a:t>on</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Engl</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sh descr</a:t>
                      </a:r>
                      <a:r>
                        <a:rPr sz="1700" b="1" spc="-15"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p</a:t>
                      </a:r>
                      <a:r>
                        <a:rPr sz="1700" b="1" spc="-10" dirty="0">
                          <a:solidFill>
                            <a:srgbClr val="FFFFFF"/>
                          </a:solidFill>
                          <a:latin typeface="Segoe UI" panose="020B0502040204020203" pitchFamily="34" charset="0"/>
                          <a:cs typeface="Segoe UI" panose="020B0502040204020203" pitchFamily="34" charset="0"/>
                        </a:rPr>
                        <a:t>ti</a:t>
                      </a:r>
                      <a:r>
                        <a:rPr sz="1700" b="1" dirty="0">
                          <a:solidFill>
                            <a:srgbClr val="FFFFFF"/>
                          </a:solidFill>
                          <a:latin typeface="Segoe UI" panose="020B0502040204020203" pitchFamily="34" charset="0"/>
                          <a:cs typeface="Segoe UI" panose="020B0502040204020203" pitchFamily="34" charset="0"/>
                        </a:rPr>
                        <a:t>on</a:t>
                      </a:r>
                      <a:endParaRPr sz="17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0"/>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1"/>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r>
                        <a:rPr sz="1500" b="1" dirty="0">
                          <a:solidFill>
                            <a:schemeClr val="accent3"/>
                          </a:solidFill>
                          <a:latin typeface="Segoe UI" panose="020B0502040204020203" pitchFamily="34" charset="0"/>
                          <a:cs typeface="Segoe UI" panose="020B0502040204020203" pitchFamily="34" charset="0"/>
                        </a:rPr>
                        <a:t>=</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2"/>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14</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3"/>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f</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rs</a:t>
                      </a:r>
                      <a:r>
                        <a:rPr sz="1700" b="1" spc="-30"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 3</a:t>
                      </a:r>
                      <a:r>
                        <a:rPr sz="1700" b="1" spc="5" dirty="0">
                          <a:solidFill>
                            <a:srgbClr val="FFFFFF"/>
                          </a:solidFill>
                          <a:latin typeface="Segoe UI" panose="020B0502040204020203" pitchFamily="34" charset="0"/>
                          <a:cs typeface="Segoe UI" panose="020B0502040204020203" pitchFamily="34" charset="0"/>
                        </a:rPr>
                        <a:t>.</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4"/>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3</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5"/>
                  </a:ext>
                </a:extLst>
              </a:tr>
              <a:tr h="644867">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6"/>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49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7"/>
                  </a:ext>
                </a:extLst>
              </a:tr>
            </a:tbl>
          </a:graphicData>
        </a:graphic>
      </p:graphicFrame>
      <p:sp>
        <p:nvSpPr>
          <p:cNvPr id="5" name="Rectangle: Rounded Corners 5">
            <a:extLst>
              <a:ext uri="{FF2B5EF4-FFF2-40B4-BE49-F238E27FC236}">
                <a16:creationId xmlns:a16="http://schemas.microsoft.com/office/drawing/2014/main" id="{55DA01F9-9411-764A-A451-144F1DD7BE71}"/>
              </a:ext>
            </a:extLst>
          </p:cNvPr>
          <p:cNvSpPr/>
          <p:nvPr/>
        </p:nvSpPr>
        <p:spPr>
          <a:xfrm>
            <a:off x="8079751" y="2076447"/>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Augmented Assignment Operators</a:t>
            </a:r>
          </a:p>
        </p:txBody>
      </p:sp>
    </p:spTree>
    <p:extLst>
      <p:ext uri="{BB962C8B-B14F-4D97-AF65-F5344CB8AC3E}">
        <p14:creationId xmlns:p14="http://schemas.microsoft.com/office/powerpoint/2010/main" val="28714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Reading and interpreting 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normAutofit lnSpcReduction="10000"/>
          </a:bodyPr>
          <a:lstStyle/>
          <a:p>
            <a:r>
              <a:rPr lang="en-US" dirty="0"/>
              <a:t>Use whitespace to separate variables and operators</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a:t>
            </a:r>
            <a:r>
              <a:rPr lang="en-US" b="1" dirty="0" err="1">
                <a:solidFill>
                  <a:srgbClr val="FF0000"/>
                </a:solidFill>
                <a:latin typeface="Courier New" panose="02070309020205020404" pitchFamily="49" charset="0"/>
                <a:cs typeface="Courier New" panose="02070309020205020404" pitchFamily="49" charset="0"/>
              </a:rPr>
              <a:t>cat+panda</a:t>
            </a:r>
            <a:endParaRPr lang="en-US" b="1" dirty="0">
              <a:solidFill>
                <a:srgbClr val="FF0000"/>
              </a:solidFill>
              <a:latin typeface="Courier New" panose="02070309020205020404" pitchFamily="49" charset="0"/>
              <a:cs typeface="Courier New" panose="02070309020205020404" pitchFamily="49" charset="0"/>
            </a:endParaRPr>
          </a:p>
          <a:p>
            <a:r>
              <a:rPr lang="en-US" dirty="0"/>
              <a:t>Be consistent with spacing, too much whitespace can be bad</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cat      +panda</a:t>
            </a:r>
          </a:p>
          <a:p>
            <a:r>
              <a:rPr lang="en-US" dirty="0"/>
              <a:t>Pick variable names that are easy to read and interpret</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nom + </a:t>
            </a:r>
            <a:r>
              <a:rPr lang="en-US" b="1" dirty="0" err="1">
                <a:solidFill>
                  <a:srgbClr val="FF0000"/>
                </a:solidFill>
                <a:latin typeface="Courier New" panose="02070309020205020404" pitchFamily="49" charset="0"/>
                <a:cs typeface="Courier New" panose="02070309020205020404" pitchFamily="49" charset="0"/>
              </a:rPr>
              <a:t>nomnomnomnomnom</a:t>
            </a:r>
            <a:endParaRPr lang="en-US" b="1" dirty="0">
              <a:solidFill>
                <a:srgbClr val="FF0000"/>
              </a:solidFill>
              <a:latin typeface="Courier New" panose="02070309020205020404" pitchFamily="49" charset="0"/>
              <a:cs typeface="Courier New" panose="02070309020205020404" pitchFamily="49" charset="0"/>
            </a:endParaRPr>
          </a:p>
          <a:p>
            <a:pPr lvl="1"/>
            <a:r>
              <a:rPr lang="en-US" b="1" dirty="0">
                <a:solidFill>
                  <a:srgbClr val="FF0000"/>
                </a:solidFill>
                <a:latin typeface="Courier New" panose="02070309020205020404" pitchFamily="49" charset="0"/>
                <a:cs typeface="Courier New" panose="02070309020205020404" pitchFamily="49" charset="0"/>
              </a:rPr>
              <a:t>&gt;&gt;&gt; ca = c + p</a:t>
            </a:r>
          </a:p>
          <a:p>
            <a:r>
              <a:rPr lang="en-US" dirty="0"/>
              <a:t>Be consistent with naming schemes</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296679" y="869845"/>
            <a:ext cx="6096000" cy="461665"/>
          </a:xfrm>
          <a:prstGeom prst="rect">
            <a:avLst/>
          </a:prstGeom>
          <a:noFill/>
        </p:spPr>
        <p:txBody>
          <a:bodyPr wrap="square">
            <a:spAutoFit/>
          </a:bodyPr>
          <a:lstStyle/>
          <a:p>
            <a:pPr lvl="1"/>
            <a:r>
              <a:rPr lang="en-US" sz="2400" b="1" dirty="0">
                <a:solidFill>
                  <a:srgbClr val="92D050"/>
                </a:solidFill>
                <a:latin typeface="Courier New" panose="02070309020205020404" pitchFamily="49" charset="0"/>
                <a:cs typeface="Courier New" panose="02070309020205020404" pitchFamily="49" charset="0"/>
              </a:rPr>
              <a:t>&gt;&gt;&gt; </a:t>
            </a:r>
            <a:r>
              <a:rPr lang="en-US" sz="2400" b="1" dirty="0" err="1">
                <a:solidFill>
                  <a:srgbClr val="92D050"/>
                </a:solidFill>
                <a:latin typeface="Courier New" panose="02070309020205020404" pitchFamily="49" charset="0"/>
                <a:cs typeface="Courier New" panose="02070309020205020404" pitchFamily="49" charset="0"/>
              </a:rPr>
              <a:t>canda</a:t>
            </a:r>
            <a:r>
              <a:rPr lang="en-US" sz="2400" b="1" dirty="0">
                <a:solidFill>
                  <a:srgbClr val="92D050"/>
                </a:solidFill>
                <a:latin typeface="Courier New" panose="02070309020205020404" pitchFamily="49" charset="0"/>
                <a:cs typeface="Courier New" panose="02070309020205020404" pitchFamily="49" charset="0"/>
              </a:rPr>
              <a:t> = cat + panda</a:t>
            </a: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1 week later</a:t>
            </a:r>
          </a:p>
          <a:p>
            <a:r>
              <a:rPr lang="en-US" dirty="0"/>
              <a:t>Use labs and practice problem sets as litmus tests</a:t>
            </a:r>
          </a:p>
          <a:p>
            <a:pPr lvl="1"/>
            <a:r>
              <a:rPr lang="en-US" dirty="0"/>
              <a:t>Do them all, take note of which questions give you trouble</a:t>
            </a:r>
          </a:p>
        </p:txBody>
      </p:sp>
      <p:pic>
        <p:nvPicPr>
          <p:cNvPr id="6" name="Picture 5" descr="A screenshot of a white and blue page&#10;&#10;Description automatically generated">
            <a:extLst>
              <a:ext uri="{FF2B5EF4-FFF2-40B4-BE49-F238E27FC236}">
                <a16:creationId xmlns:a16="http://schemas.microsoft.com/office/drawing/2014/main" id="{CCB31C28-9345-6DC3-5067-C5ACBE8F3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570" y="3986050"/>
            <a:ext cx="6112133" cy="3803904"/>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973" y="1500188"/>
            <a:ext cx="7701152" cy="3316286"/>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591733" y="5407496"/>
            <a:ext cx="9798162" cy="923330"/>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Meaningful variable names on the left saved me, but the lack of comments on the right was a nightmare.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1230119"/>
            <a:ext cx="4046228" cy="390068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a:t>
            </a:r>
            <a:r>
              <a:rPr lang="en-CA" dirty="0">
                <a:solidFill>
                  <a:srgbClr val="00B050"/>
                </a:solidFill>
                <a:latin typeface="Segoe UI" panose="020B0502040204020203" pitchFamily="34" charset="0"/>
                <a:cs typeface="Segoe UI" panose="020B0502040204020203" pitchFamily="34" charset="0"/>
              </a:rPr>
              <a:t>like</a:t>
            </a:r>
            <a:r>
              <a:rPr lang="en-CA" spc="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find</a:t>
            </a:r>
            <a:r>
              <a:rPr lang="en-CA" spc="-10" dirty="0">
                <a:solidFill>
                  <a:srgbClr val="00B050"/>
                </a:solidFill>
                <a:latin typeface="Segoe UI" panose="020B0502040204020203" pitchFamily="34" charset="0"/>
                <a:cs typeface="Segoe UI" panose="020B0502040204020203" pitchFamily="34" charset="0"/>
              </a:rPr>
              <a:t>i</a:t>
            </a:r>
            <a:r>
              <a:rPr lang="en-CA" dirty="0">
                <a:solidFill>
                  <a:srgbClr val="00B050"/>
                </a:solidFill>
                <a:latin typeface="Segoe UI" panose="020B0502040204020203" pitchFamily="34" charset="0"/>
                <a:cs typeface="Segoe UI" panose="020B0502040204020203" pitchFamily="34" charset="0"/>
              </a:rPr>
              <a:t>ng</a:t>
            </a:r>
            <a:r>
              <a:rPr lang="en-CA" spc="2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ne</a:t>
            </a:r>
            <a:r>
              <a:rPr lang="en-CA" spc="-10" dirty="0">
                <a:solidFill>
                  <a:srgbClr val="00B050"/>
                </a:solidFill>
                <a:latin typeface="Segoe UI" panose="020B0502040204020203" pitchFamily="34" charset="0"/>
                <a:cs typeface="Segoe UI" panose="020B0502040204020203" pitchFamily="34" charset="0"/>
              </a:rPr>
              <a:t>e</a:t>
            </a:r>
            <a:r>
              <a:rPr lang="en-CA" dirty="0">
                <a:solidFill>
                  <a:srgbClr val="00B050"/>
                </a:solidFill>
                <a:latin typeface="Segoe UI" panose="020B0502040204020203" pitchFamily="34" charset="0"/>
                <a:cs typeface="Segoe UI" panose="020B0502040204020203" pitchFamily="34" charset="0"/>
              </a:rPr>
              <a:t>d</a:t>
            </a:r>
            <a:r>
              <a:rPr lang="en-CA" spc="-10" dirty="0">
                <a:solidFill>
                  <a:srgbClr val="00B050"/>
                </a:solidFill>
                <a:latin typeface="Segoe UI" panose="020B0502040204020203" pitchFamily="34" charset="0"/>
                <a:cs typeface="Segoe UI" panose="020B0502040204020203" pitchFamily="34" charset="0"/>
              </a:rPr>
              <a:t>l</a:t>
            </a:r>
            <a:r>
              <a:rPr lang="en-CA" dirty="0">
                <a:solidFill>
                  <a:srgbClr val="00B050"/>
                </a:solidFill>
                <a:latin typeface="Segoe UI" panose="020B0502040204020203" pitchFamily="34" charset="0"/>
                <a:cs typeface="Segoe UI" panose="020B0502040204020203" pitchFamily="34" charset="0"/>
              </a:rPr>
              <a:t>e</a:t>
            </a:r>
            <a:r>
              <a:rPr lang="en-CA" spc="3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in</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 haystack</a:t>
            </a:r>
            <a:r>
              <a:rPr lang="en-CA" dirty="0">
                <a:latin typeface="Segoe UI" panose="020B0502040204020203" pitchFamily="34" charset="0"/>
                <a:cs typeface="Segoe UI" panose="020B0502040204020203" pitchFamily="34" charset="0"/>
              </a:rPr>
              <a:t>”</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524239" y="3335273"/>
            <a:ext cx="3281681"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a:xfrm>
            <a:off x="838200" y="852205"/>
            <a:ext cx="11283068" cy="656148"/>
          </a:xfrm>
        </p:spPr>
        <p:txBody>
          <a:bodyPr>
            <a:noAutofit/>
          </a:bodyPr>
          <a:lstStyle/>
          <a:p>
            <a:r>
              <a:rPr lang="en-US" sz="3200" dirty="0"/>
              <a:t>Let’s Code!  </a:t>
            </a:r>
            <a:br>
              <a:rPr lang="en-US" sz="2800" dirty="0"/>
            </a:br>
            <a:r>
              <a:rPr lang="en-US" sz="2800" dirty="0"/>
              <a:t>Convert gas mileage from American (Imperial) to Canadian (Metric)</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539345" cy="4835479"/>
          </a:xfrm>
        </p:spPr>
        <p:txBody>
          <a:bodyPr/>
          <a:lstStyle/>
          <a:p>
            <a:r>
              <a:rPr lang="en-US" dirty="0"/>
              <a:t>In the old days (and still in the United States), the mileage of a gas-powered car was measured in miles per gallon.</a:t>
            </a:r>
          </a:p>
          <a:p>
            <a:r>
              <a:rPr lang="en-US" dirty="0"/>
              <a:t>Now for places that use the metric system, we prefer to measure “mileage” as “fuel consumption” in </a:t>
            </a:r>
            <a:r>
              <a:rPr lang="en-US" dirty="0" err="1"/>
              <a:t>litres</a:t>
            </a:r>
            <a:r>
              <a:rPr lang="en-US" dirty="0"/>
              <a:t> per hundred </a:t>
            </a:r>
            <a:r>
              <a:rPr lang="en-US" dirty="0" err="1"/>
              <a:t>kilometres</a:t>
            </a:r>
            <a:r>
              <a:rPr lang="en-US" dirty="0"/>
              <a:t>. </a:t>
            </a:r>
          </a:p>
          <a:p>
            <a:r>
              <a:rPr lang="en-US" dirty="0"/>
              <a:t>Write code to do the conversion to metric given a value in miles per gallon.</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Let’s Code!</a:t>
            </a:r>
          </a:p>
        </p:txBody>
      </p:sp>
    </p:spTree>
    <p:extLst>
      <p:ext uri="{BB962C8B-B14F-4D97-AF65-F5344CB8AC3E}">
        <p14:creationId xmlns:p14="http://schemas.microsoft.com/office/powerpoint/2010/main" val="171352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a:t>
            </a:r>
            <a:r>
              <a:rPr lang="en-US"/>
              <a:t>Lecture </a:t>
            </a:r>
            <a:r>
              <a:rPr lang="en-US">
                <a:solidFill>
                  <a:schemeClr val="accent6"/>
                </a:solidFill>
              </a:rPr>
              <a:t>1 </a:t>
            </a:r>
            <a:r>
              <a:rPr lang="en-US">
                <a:solidFill>
                  <a:schemeClr val="accent1"/>
                </a:solidFill>
              </a:rPr>
              <a:t>(</a:t>
            </a:r>
            <a:r>
              <a:rPr lang="en-US">
                <a:solidFill>
                  <a:schemeClr val="accent6"/>
                </a:solidFill>
              </a:rPr>
              <a:t>1</a:t>
            </a:r>
            <a:r>
              <a:rPr lang="en-US"/>
              <a:t>.</a:t>
            </a:r>
            <a:r>
              <a:rPr lang="en-US" dirty="0">
                <a:solidFill>
                  <a:schemeClr val="accent6"/>
                </a:solidFill>
              </a:rPr>
              <a:t>2</a:t>
            </a:r>
            <a:r>
              <a:rPr lang="en-US">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244986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Recap: 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a:extLst>
              <a:ext uri="{FF2B5EF4-FFF2-40B4-BE49-F238E27FC236}">
                <a16:creationId xmlns:a16="http://schemas.microsoft.com/office/drawing/2014/main" id="{7C132E8B-8C97-7A40-45CB-9CED430C3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79325" y="1171623"/>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59F4F301-1894-827A-1A76-0F2E3A70E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85604" y="1912865"/>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2" descr="machine language course - Cheap Online Shopping -">
            <a:extLst>
              <a:ext uri="{FF2B5EF4-FFF2-40B4-BE49-F238E27FC236}">
                <a16:creationId xmlns:a16="http://schemas.microsoft.com/office/drawing/2014/main" id="{53395DE4-E22B-4792-2BB3-FE1BC2F5AD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262876" y="3676322"/>
            <a:ext cx="4182688" cy="21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2050" name="Picture 2" descr="Assembly Code - an overview | ScienceDirect Topics">
            <a:extLst>
              <a:ext uri="{FF2B5EF4-FFF2-40B4-BE49-F238E27FC236}">
                <a16:creationId xmlns:a16="http://schemas.microsoft.com/office/drawing/2014/main" id="{42288C78-2467-C443-919E-61187C525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29" y="2486270"/>
            <a:ext cx="3874463" cy="41563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92" y="2998418"/>
            <a:ext cx="5212864"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92" y="2672150"/>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509023" y="3760540"/>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AB01-2F54-6449-965D-E349EFB5A702}"/>
              </a:ext>
            </a:extLst>
          </p:cNvPr>
          <p:cNvSpPr>
            <a:spLocks noGrp="1"/>
          </p:cNvSpPr>
          <p:nvPr>
            <p:ph type="title"/>
          </p:nvPr>
        </p:nvSpPr>
        <p:spPr>
          <a:xfrm>
            <a:off x="838199" y="603806"/>
            <a:ext cx="10515600" cy="656148"/>
          </a:xfrm>
        </p:spPr>
        <p:txBody>
          <a:bodyPr>
            <a:normAutofit fontScale="90000"/>
          </a:bodyPr>
          <a:lstStyle/>
          <a:p>
            <a:r>
              <a:rPr lang="en-US" dirty="0"/>
              <a:t>Arithmetic Operators</a:t>
            </a:r>
          </a:p>
        </p:txBody>
      </p:sp>
      <p:grpSp>
        <p:nvGrpSpPr>
          <p:cNvPr id="15" name="Group 14">
            <a:extLst>
              <a:ext uri="{FF2B5EF4-FFF2-40B4-BE49-F238E27FC236}">
                <a16:creationId xmlns:a16="http://schemas.microsoft.com/office/drawing/2014/main" id="{542609C9-0F88-1D4B-B1E2-B377F7953D88}"/>
              </a:ext>
            </a:extLst>
          </p:cNvPr>
          <p:cNvGrpSpPr/>
          <p:nvPr/>
        </p:nvGrpSpPr>
        <p:grpSpPr>
          <a:xfrm>
            <a:off x="1343661" y="1323923"/>
            <a:ext cx="9504680" cy="877181"/>
            <a:chOff x="1343661" y="960077"/>
            <a:chExt cx="9504680" cy="1018540"/>
          </a:xfrm>
        </p:grpSpPr>
        <p:sp>
          <p:nvSpPr>
            <p:cNvPr id="4" name="object 4">
              <a:extLst>
                <a:ext uri="{FF2B5EF4-FFF2-40B4-BE49-F238E27FC236}">
                  <a16:creationId xmlns:a16="http://schemas.microsoft.com/office/drawing/2014/main" id="{8D1C5D52-6FEE-564B-A859-1A73A807B9BF}"/>
                </a:ext>
              </a:extLst>
            </p:cNvPr>
            <p:cNvSpPr/>
            <p:nvPr/>
          </p:nvSpPr>
          <p:spPr>
            <a:xfrm>
              <a:off x="1343661" y="960077"/>
              <a:ext cx="1583690" cy="1018540"/>
            </a:xfrm>
            <a:custGeom>
              <a:avLst/>
              <a:gdLst/>
              <a:ahLst/>
              <a:cxnLst/>
              <a:rect l="l" t="t" r="r" b="b"/>
              <a:pathLst>
                <a:path w="1583689" h="1018539">
                  <a:moveTo>
                    <a:pt x="0" y="0"/>
                  </a:moveTo>
                  <a:lnTo>
                    <a:pt x="1583690" y="0"/>
                  </a:lnTo>
                  <a:lnTo>
                    <a:pt x="158369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5" name="object 5">
              <a:extLst>
                <a:ext uri="{FF2B5EF4-FFF2-40B4-BE49-F238E27FC236}">
                  <a16:creationId xmlns:a16="http://schemas.microsoft.com/office/drawing/2014/main" id="{E01ADC1E-60C3-4943-9545-2DD246C0BA8B}"/>
                </a:ext>
              </a:extLst>
            </p:cNvPr>
            <p:cNvSpPr txBox="1"/>
            <p:nvPr/>
          </p:nvSpPr>
          <p:spPr>
            <a:xfrm>
              <a:off x="1421131" y="1327071"/>
              <a:ext cx="1141095"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or</a:t>
              </a:r>
              <a:endParaRPr sz="2200">
                <a:solidFill>
                  <a:schemeClr val="bg1"/>
                </a:solidFill>
                <a:latin typeface="Times New Roman"/>
                <a:cs typeface="Times New Roman"/>
              </a:endParaRPr>
            </a:p>
          </p:txBody>
        </p:sp>
        <p:sp>
          <p:nvSpPr>
            <p:cNvPr id="6" name="object 6">
              <a:extLst>
                <a:ext uri="{FF2B5EF4-FFF2-40B4-BE49-F238E27FC236}">
                  <a16:creationId xmlns:a16="http://schemas.microsoft.com/office/drawing/2014/main" id="{00DA2EE4-F869-7F4F-87C6-532ADAF6207B}"/>
                </a:ext>
              </a:extLst>
            </p:cNvPr>
            <p:cNvSpPr/>
            <p:nvPr/>
          </p:nvSpPr>
          <p:spPr>
            <a:xfrm>
              <a:off x="2927352" y="960077"/>
              <a:ext cx="2197100" cy="1018540"/>
            </a:xfrm>
            <a:custGeom>
              <a:avLst/>
              <a:gdLst/>
              <a:ahLst/>
              <a:cxnLst/>
              <a:rect l="l" t="t" r="r" b="b"/>
              <a:pathLst>
                <a:path w="2197100" h="1018539">
                  <a:moveTo>
                    <a:pt x="0" y="0"/>
                  </a:moveTo>
                  <a:lnTo>
                    <a:pt x="2197100" y="0"/>
                  </a:lnTo>
                  <a:lnTo>
                    <a:pt x="219710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7" name="object 7">
              <a:extLst>
                <a:ext uri="{FF2B5EF4-FFF2-40B4-BE49-F238E27FC236}">
                  <a16:creationId xmlns:a16="http://schemas.microsoft.com/office/drawing/2014/main" id="{9D226278-D88E-4044-8BED-5EDBA213861A}"/>
                </a:ext>
              </a:extLst>
            </p:cNvPr>
            <p:cNvSpPr txBox="1"/>
            <p:nvPr/>
          </p:nvSpPr>
          <p:spPr>
            <a:xfrm>
              <a:off x="3004822" y="1327071"/>
              <a:ext cx="1250950"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ti</a:t>
              </a:r>
              <a:r>
                <a:rPr sz="2200" b="1" dirty="0">
                  <a:solidFill>
                    <a:schemeClr val="bg1"/>
                  </a:solidFill>
                  <a:latin typeface="Times New Roman"/>
                  <a:cs typeface="Times New Roman"/>
                </a:rPr>
                <a:t>on</a:t>
              </a:r>
              <a:endParaRPr sz="2200">
                <a:solidFill>
                  <a:schemeClr val="bg1"/>
                </a:solidFill>
                <a:latin typeface="Times New Roman"/>
                <a:cs typeface="Times New Roman"/>
              </a:endParaRPr>
            </a:p>
          </p:txBody>
        </p:sp>
        <p:sp>
          <p:nvSpPr>
            <p:cNvPr id="8" name="object 8">
              <a:extLst>
                <a:ext uri="{FF2B5EF4-FFF2-40B4-BE49-F238E27FC236}">
                  <a16:creationId xmlns:a16="http://schemas.microsoft.com/office/drawing/2014/main" id="{A9B2EAC4-527C-C449-AA79-DC3D091BD29D}"/>
                </a:ext>
              </a:extLst>
            </p:cNvPr>
            <p:cNvSpPr/>
            <p:nvPr/>
          </p:nvSpPr>
          <p:spPr>
            <a:xfrm>
              <a:off x="5124452" y="960077"/>
              <a:ext cx="1761489" cy="1018540"/>
            </a:xfrm>
            <a:custGeom>
              <a:avLst/>
              <a:gdLst/>
              <a:ahLst/>
              <a:cxnLst/>
              <a:rect l="l" t="t" r="r" b="b"/>
              <a:pathLst>
                <a:path w="1761489" h="1018539">
                  <a:moveTo>
                    <a:pt x="0" y="0"/>
                  </a:moveTo>
                  <a:lnTo>
                    <a:pt x="1761489" y="0"/>
                  </a:lnTo>
                  <a:lnTo>
                    <a:pt x="176148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9" name="object 9">
              <a:extLst>
                <a:ext uri="{FF2B5EF4-FFF2-40B4-BE49-F238E27FC236}">
                  <a16:creationId xmlns:a16="http://schemas.microsoft.com/office/drawing/2014/main" id="{24903C9A-EF99-0647-9C94-5ADACFAB5D15}"/>
                </a:ext>
              </a:extLst>
            </p:cNvPr>
            <p:cNvSpPr txBox="1"/>
            <p:nvPr/>
          </p:nvSpPr>
          <p:spPr>
            <a:xfrm>
              <a:off x="5201922" y="1327071"/>
              <a:ext cx="134302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xp</a:t>
              </a:r>
              <a:r>
                <a:rPr sz="2200" b="1" spc="-20" dirty="0">
                  <a:solidFill>
                    <a:schemeClr val="bg1"/>
                  </a:solidFill>
                  <a:latin typeface="Times New Roman"/>
                  <a:cs typeface="Times New Roman"/>
                </a:rPr>
                <a:t>r</a:t>
              </a:r>
              <a:r>
                <a:rPr sz="2200" b="1" spc="-10" dirty="0">
                  <a:solidFill>
                    <a:schemeClr val="bg1"/>
                  </a:solidFill>
                  <a:latin typeface="Times New Roman"/>
                  <a:cs typeface="Times New Roman"/>
                </a:rPr>
                <a:t>es</a:t>
              </a:r>
              <a:r>
                <a:rPr sz="2200" b="1" dirty="0">
                  <a:solidFill>
                    <a:schemeClr val="bg1"/>
                  </a:solidFill>
                  <a:latin typeface="Times New Roman"/>
                  <a:cs typeface="Times New Roman"/>
                </a:rPr>
                <a:t>s</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0" name="object 10">
              <a:extLst>
                <a:ext uri="{FF2B5EF4-FFF2-40B4-BE49-F238E27FC236}">
                  <a16:creationId xmlns:a16="http://schemas.microsoft.com/office/drawing/2014/main" id="{5059340B-75A2-344E-B9A7-EC39B9EC329F}"/>
                </a:ext>
              </a:extLst>
            </p:cNvPr>
            <p:cNvSpPr/>
            <p:nvPr/>
          </p:nvSpPr>
          <p:spPr>
            <a:xfrm>
              <a:off x="6885942" y="960077"/>
              <a:ext cx="2528570" cy="1018540"/>
            </a:xfrm>
            <a:custGeom>
              <a:avLst/>
              <a:gdLst/>
              <a:ahLst/>
              <a:cxnLst/>
              <a:rect l="l" t="t" r="r" b="b"/>
              <a:pathLst>
                <a:path w="2528570" h="1018539">
                  <a:moveTo>
                    <a:pt x="0" y="0"/>
                  </a:moveTo>
                  <a:lnTo>
                    <a:pt x="2528569" y="0"/>
                  </a:lnTo>
                  <a:lnTo>
                    <a:pt x="252856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1" name="object 11">
              <a:extLst>
                <a:ext uri="{FF2B5EF4-FFF2-40B4-BE49-F238E27FC236}">
                  <a16:creationId xmlns:a16="http://schemas.microsoft.com/office/drawing/2014/main" id="{D9D2397C-9FFB-4D40-A542-B4C6DDAE08C5}"/>
                </a:ext>
              </a:extLst>
            </p:cNvPr>
            <p:cNvSpPr txBox="1"/>
            <p:nvPr/>
          </p:nvSpPr>
          <p:spPr>
            <a:xfrm>
              <a:off x="6963411" y="1327071"/>
              <a:ext cx="232727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n</a:t>
              </a:r>
              <a:r>
                <a:rPr sz="2200" b="1" spc="-10" dirty="0">
                  <a:solidFill>
                    <a:schemeClr val="bg1"/>
                  </a:solidFill>
                  <a:latin typeface="Times New Roman"/>
                  <a:cs typeface="Times New Roman"/>
                </a:rPr>
                <a:t>gli</a:t>
              </a:r>
              <a:r>
                <a:rPr sz="2200" b="1" spc="-25" dirty="0">
                  <a:solidFill>
                    <a:schemeClr val="bg1"/>
                  </a:solidFill>
                  <a:latin typeface="Times New Roman"/>
                  <a:cs typeface="Times New Roman"/>
                </a:rPr>
                <a:t>s</a:t>
              </a:r>
              <a:r>
                <a:rPr sz="2200" b="1" dirty="0">
                  <a:solidFill>
                    <a:schemeClr val="bg1"/>
                  </a:solidFill>
                  <a:latin typeface="Times New Roman"/>
                  <a:cs typeface="Times New Roman"/>
                </a:rPr>
                <a:t>h </a:t>
              </a:r>
              <a:r>
                <a:rPr sz="2200" b="1" spc="-5" dirty="0">
                  <a:solidFill>
                    <a:schemeClr val="bg1"/>
                  </a:solidFill>
                  <a:latin typeface="Times New Roman"/>
                  <a:cs typeface="Times New Roman"/>
                </a:rPr>
                <a:t>d</a:t>
              </a:r>
              <a:r>
                <a:rPr sz="2200" b="1" spc="-10" dirty="0">
                  <a:solidFill>
                    <a:schemeClr val="bg1"/>
                  </a:solidFill>
                  <a:latin typeface="Times New Roman"/>
                  <a:cs typeface="Times New Roman"/>
                </a:rPr>
                <a:t>escr</a:t>
              </a:r>
              <a:r>
                <a:rPr sz="2200" b="1" spc="-15" dirty="0">
                  <a:solidFill>
                    <a:schemeClr val="bg1"/>
                  </a:solidFill>
                  <a:latin typeface="Times New Roman"/>
                  <a:cs typeface="Times New Roman"/>
                </a:rPr>
                <a:t>ip</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2" name="object 12">
              <a:extLst>
                <a:ext uri="{FF2B5EF4-FFF2-40B4-BE49-F238E27FC236}">
                  <a16:creationId xmlns:a16="http://schemas.microsoft.com/office/drawing/2014/main" id="{94404570-8CF4-4C4B-B690-275ABFA05CB1}"/>
                </a:ext>
              </a:extLst>
            </p:cNvPr>
            <p:cNvSpPr/>
            <p:nvPr/>
          </p:nvSpPr>
          <p:spPr>
            <a:xfrm>
              <a:off x="9414511" y="960077"/>
              <a:ext cx="1433830" cy="1018540"/>
            </a:xfrm>
            <a:custGeom>
              <a:avLst/>
              <a:gdLst/>
              <a:ahLst/>
              <a:cxnLst/>
              <a:rect l="l" t="t" r="r" b="b"/>
              <a:pathLst>
                <a:path w="1433829" h="1018539">
                  <a:moveTo>
                    <a:pt x="0" y="0"/>
                  </a:moveTo>
                  <a:lnTo>
                    <a:pt x="1433830" y="0"/>
                  </a:lnTo>
                  <a:lnTo>
                    <a:pt x="143383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3" name="object 14">
              <a:extLst>
                <a:ext uri="{FF2B5EF4-FFF2-40B4-BE49-F238E27FC236}">
                  <a16:creationId xmlns:a16="http://schemas.microsoft.com/office/drawing/2014/main" id="{E27AD640-A03C-7643-9F01-6B6EB57FDF8B}"/>
                </a:ext>
              </a:extLst>
            </p:cNvPr>
            <p:cNvSpPr txBox="1"/>
            <p:nvPr/>
          </p:nvSpPr>
          <p:spPr>
            <a:xfrm>
              <a:off x="9491982" y="1327071"/>
              <a:ext cx="784860" cy="393112"/>
            </a:xfrm>
            <a:prstGeom prst="rect">
              <a:avLst/>
            </a:prstGeom>
          </p:spPr>
          <p:txBody>
            <a:bodyPr vert="horz" wrap="square" lIns="0" tIns="0" rIns="0" bIns="0" rtlCol="0">
              <a:spAutoFit/>
            </a:bodyPr>
            <a:lstStyle/>
            <a:p>
              <a:pPr marL="12700">
                <a:lnSpc>
                  <a:spcPct val="100000"/>
                </a:lnSpc>
              </a:pPr>
              <a:r>
                <a:rPr sz="2200" b="1" spc="-10" dirty="0">
                  <a:solidFill>
                    <a:schemeClr val="bg1"/>
                  </a:solidFill>
                  <a:latin typeface="Times New Roman"/>
                  <a:cs typeface="Times New Roman"/>
                </a:rPr>
                <a:t>Re</a:t>
              </a:r>
              <a:r>
                <a:rPr sz="2200" b="1" dirty="0">
                  <a:solidFill>
                    <a:schemeClr val="bg1"/>
                  </a:solidFill>
                  <a:latin typeface="Times New Roman"/>
                  <a:cs typeface="Times New Roman"/>
                </a:rPr>
                <a:t>s</a:t>
              </a:r>
              <a:r>
                <a:rPr sz="2200" b="1" spc="-5" dirty="0">
                  <a:solidFill>
                    <a:schemeClr val="bg1"/>
                  </a:solidFill>
                  <a:latin typeface="Times New Roman"/>
                  <a:cs typeface="Times New Roman"/>
                </a:rPr>
                <a:t>u</a:t>
              </a:r>
              <a:r>
                <a:rPr sz="2200" b="1" spc="-15" dirty="0">
                  <a:solidFill>
                    <a:schemeClr val="bg1"/>
                  </a:solidFill>
                  <a:latin typeface="Times New Roman"/>
                  <a:cs typeface="Times New Roman"/>
                </a:rPr>
                <a:t>lt</a:t>
              </a:r>
              <a:endParaRPr sz="2200">
                <a:solidFill>
                  <a:schemeClr val="bg1"/>
                </a:solidFill>
                <a:latin typeface="Times New Roman"/>
                <a:cs typeface="Times New Roman"/>
              </a:endParaRPr>
            </a:p>
          </p:txBody>
        </p:sp>
      </p:grpSp>
      <p:graphicFrame>
        <p:nvGraphicFramePr>
          <p:cNvPr id="14" name="object 13">
            <a:extLst>
              <a:ext uri="{FF2B5EF4-FFF2-40B4-BE49-F238E27FC236}">
                <a16:creationId xmlns:a16="http://schemas.microsoft.com/office/drawing/2014/main" id="{B70816FD-8FEC-8E49-91ED-9BA6ACE1B878}"/>
              </a:ext>
            </a:extLst>
          </p:cNvPr>
          <p:cNvGraphicFramePr>
            <a:graphicFrameLocks noGrp="1"/>
          </p:cNvGraphicFramePr>
          <p:nvPr>
            <p:extLst>
              <p:ext uri="{D42A27DB-BD31-4B8C-83A1-F6EECF244321}">
                <p14:modId xmlns:p14="http://schemas.microsoft.com/office/powerpoint/2010/main" val="3944907175"/>
              </p:ext>
            </p:extLst>
          </p:nvPr>
        </p:nvGraphicFramePr>
        <p:xfrm>
          <a:off x="1343661" y="2083981"/>
          <a:ext cx="9504677" cy="4608825"/>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2641071">
                  <a:extLst>
                    <a:ext uri="{9D8B030D-6E8A-4147-A177-3AD203B41FA5}">
                      <a16:colId xmlns:a16="http://schemas.microsoft.com/office/drawing/2014/main" val="20001"/>
                    </a:ext>
                  </a:extLst>
                </a:gridCol>
                <a:gridCol w="515486">
                  <a:extLst>
                    <a:ext uri="{9D8B030D-6E8A-4147-A177-3AD203B41FA5}">
                      <a16:colId xmlns:a16="http://schemas.microsoft.com/office/drawing/2014/main" val="20002"/>
                    </a:ext>
                  </a:extLst>
                </a:gridCol>
                <a:gridCol w="419140">
                  <a:extLst>
                    <a:ext uri="{9D8B030D-6E8A-4147-A177-3AD203B41FA5}">
                      <a16:colId xmlns:a16="http://schemas.microsoft.com/office/drawing/2014/main" val="20003"/>
                    </a:ext>
                  </a:extLst>
                </a:gridCol>
                <a:gridCol w="713091">
                  <a:extLst>
                    <a:ext uri="{9D8B030D-6E8A-4147-A177-3AD203B41FA5}">
                      <a16:colId xmlns:a16="http://schemas.microsoft.com/office/drawing/2014/main" val="20004"/>
                    </a:ext>
                  </a:extLst>
                </a:gridCol>
                <a:gridCol w="2663037">
                  <a:extLst>
                    <a:ext uri="{9D8B030D-6E8A-4147-A177-3AD203B41FA5}">
                      <a16:colId xmlns:a16="http://schemas.microsoft.com/office/drawing/2014/main" val="20005"/>
                    </a:ext>
                  </a:extLst>
                </a:gridCol>
                <a:gridCol w="1503197">
                  <a:extLst>
                    <a:ext uri="{9D8B030D-6E8A-4147-A177-3AD203B41FA5}">
                      <a16:colId xmlns:a16="http://schemas.microsoft.com/office/drawing/2014/main" val="20006"/>
                    </a:ext>
                  </a:extLst>
                </a:gridCol>
              </a:tblGrid>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15" dirty="0">
                          <a:solidFill>
                            <a:schemeClr val="bg1"/>
                          </a:solidFill>
                          <a:latin typeface="Times New Roman"/>
                          <a:cs typeface="Times New Roman"/>
                        </a:rPr>
                        <a:t>a</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di</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spc="-5" dirty="0">
                          <a:solidFill>
                            <a:schemeClr val="bg1"/>
                          </a:solidFill>
                          <a:latin typeface="Courier New"/>
                          <a:cs typeface="Courier New"/>
                        </a:rPr>
                        <a:t>11</a:t>
                      </a:r>
                      <a:endParaRPr sz="2000">
                        <a:solidFill>
                          <a:schemeClr val="bg1"/>
                        </a:solidFill>
                        <a:latin typeface="Courier New"/>
                        <a:cs typeface="Courier New"/>
                      </a:endParaRPr>
                    </a:p>
                  </a:txBody>
                  <a:tcPr marL="0" marR="0" marT="0" marB="0">
                    <a:solidFill>
                      <a:srgbClr val="0099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83185">
                        <a:lnSpc>
                          <a:spcPct val="100000"/>
                        </a:lnSpc>
                      </a:pPr>
                      <a:r>
                        <a:rPr sz="2000" b="1" spc="-5" dirty="0">
                          <a:solidFill>
                            <a:schemeClr val="bg1"/>
                          </a:solidFill>
                          <a:latin typeface="Courier New"/>
                          <a:cs typeface="Courier New"/>
                        </a:rPr>
                        <a:t>56</a:t>
                      </a:r>
                      <a:endParaRPr sz="2000">
                        <a:solidFill>
                          <a:schemeClr val="bg1"/>
                        </a:solidFill>
                        <a:latin typeface="Courier New"/>
                        <a:cs typeface="Courier New"/>
                      </a:endParaRPr>
                    </a:p>
                  </a:txBody>
                  <a:tcPr marL="0" marR="0" marT="0" marB="0">
                    <a:solidFill>
                      <a:srgbClr val="0099FF"/>
                    </a:solidFill>
                  </a:tcPr>
                </a:tc>
                <a:tc>
                  <a:txBody>
                    <a:bodyPr/>
                    <a:lstStyle/>
                    <a:p>
                      <a:pPr marL="293370">
                        <a:lnSpc>
                          <a:spcPct val="100000"/>
                        </a:lnSpc>
                      </a:pPr>
                      <a:r>
                        <a:rPr sz="2000" b="1" spc="-15" dirty="0">
                          <a:solidFill>
                            <a:schemeClr val="bg1"/>
                          </a:solidFill>
                          <a:latin typeface="Times New Roman"/>
                          <a:cs typeface="Times New Roman"/>
                        </a:rPr>
                        <a:t>1</a:t>
                      </a:r>
                      <a:r>
                        <a:rPr sz="2000" b="1" dirty="0">
                          <a:solidFill>
                            <a:schemeClr val="bg1"/>
                          </a:solidFill>
                          <a:latin typeface="Times New Roman"/>
                          <a:cs typeface="Times New Roman"/>
                        </a:rPr>
                        <a:t>1 p</a:t>
                      </a:r>
                      <a:r>
                        <a:rPr sz="2000" b="1" spc="-5" dirty="0">
                          <a:solidFill>
                            <a:schemeClr val="bg1"/>
                          </a:solidFill>
                          <a:latin typeface="Times New Roman"/>
                          <a:cs typeface="Times New Roman"/>
                        </a:rPr>
                        <a:t>lu</a:t>
                      </a:r>
                      <a:r>
                        <a:rPr sz="2000" b="1" dirty="0">
                          <a:solidFill>
                            <a:schemeClr val="bg1"/>
                          </a:solidFill>
                          <a:latin typeface="Times New Roman"/>
                          <a:cs typeface="Times New Roman"/>
                        </a:rPr>
                        <a:t>s 56</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67</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0"/>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u</a:t>
                      </a:r>
                      <a:r>
                        <a:rPr sz="2000" b="1" dirty="0">
                          <a:solidFill>
                            <a:schemeClr val="bg1"/>
                          </a:solidFill>
                          <a:latin typeface="Times New Roman"/>
                          <a:cs typeface="Times New Roman"/>
                        </a:rPr>
                        <a:t>b</a:t>
                      </a:r>
                      <a:r>
                        <a:rPr sz="2000" b="1" spc="-5" dirty="0">
                          <a:solidFill>
                            <a:schemeClr val="bg1"/>
                          </a:solidFill>
                          <a:latin typeface="Times New Roman"/>
                          <a:cs typeface="Times New Roman"/>
                        </a:rPr>
                        <a:t>t</a:t>
                      </a:r>
                      <a:r>
                        <a:rPr sz="2000" b="1" dirty="0">
                          <a:solidFill>
                            <a:schemeClr val="bg1"/>
                          </a:solidFill>
                          <a:latin typeface="Times New Roman"/>
                          <a:cs typeface="Times New Roman"/>
                        </a:rPr>
                        <a:t>ra</a:t>
                      </a:r>
                      <a:r>
                        <a:rPr sz="2000" b="1" spc="-10" dirty="0">
                          <a:solidFill>
                            <a:schemeClr val="bg1"/>
                          </a:solidFill>
                          <a:latin typeface="Times New Roman"/>
                          <a:cs typeface="Times New Roman"/>
                        </a:rPr>
                        <a:t>c</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spc="-5" dirty="0">
                          <a:solidFill>
                            <a:schemeClr val="bg1"/>
                          </a:solidFill>
                          <a:latin typeface="Courier New"/>
                          <a:cs typeface="Courier New"/>
                        </a:rPr>
                        <a:t>23</a:t>
                      </a:r>
                      <a:endParaRPr sz="2000">
                        <a:solidFill>
                          <a:schemeClr val="bg1"/>
                        </a:solidFill>
                        <a:latin typeface="Courier New"/>
                        <a:cs typeface="Courier New"/>
                      </a:endParaRPr>
                    </a:p>
                  </a:txBody>
                  <a:tcPr marL="0" marR="0" marT="0" marB="0">
                    <a:solidFill>
                      <a:srgbClr val="99CC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spc="-5" dirty="0">
                          <a:solidFill>
                            <a:schemeClr val="bg1"/>
                          </a:solidFill>
                          <a:latin typeface="Courier New"/>
                          <a:cs typeface="Courier New"/>
                        </a:rPr>
                        <a:t>52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spc="-15" dirty="0">
                          <a:solidFill>
                            <a:schemeClr val="bg1"/>
                          </a:solidFill>
                          <a:latin typeface="Times New Roman"/>
                          <a:cs typeface="Times New Roman"/>
                        </a:rPr>
                        <a:t>2</a:t>
                      </a:r>
                      <a:r>
                        <a:rPr sz="2000" b="1" dirty="0">
                          <a:solidFill>
                            <a:schemeClr val="bg1"/>
                          </a:solidFill>
                          <a:latin typeface="Times New Roman"/>
                          <a:cs typeface="Times New Roman"/>
                        </a:rPr>
                        <a:t>3 m</a:t>
                      </a:r>
                      <a:r>
                        <a:rPr sz="2000" b="1" spc="-5" dirty="0">
                          <a:solidFill>
                            <a:schemeClr val="bg1"/>
                          </a:solidFill>
                          <a:latin typeface="Times New Roman"/>
                          <a:cs typeface="Times New Roman"/>
                        </a:rPr>
                        <a:t>inu</a:t>
                      </a:r>
                      <a:r>
                        <a:rPr sz="2000" b="1" dirty="0">
                          <a:solidFill>
                            <a:schemeClr val="bg1"/>
                          </a:solidFill>
                          <a:latin typeface="Times New Roman"/>
                          <a:cs typeface="Times New Roman"/>
                        </a:rPr>
                        <a:t>s 52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-29</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1"/>
                  </a:ext>
                </a:extLst>
              </a:tr>
              <a:tr h="664210">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mult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ca</a:t>
                      </a:r>
                      <a:r>
                        <a:rPr sz="2000" b="1" spc="-5" dirty="0">
                          <a:solidFill>
                            <a:schemeClr val="bg1"/>
                          </a:solidFill>
                          <a:latin typeface="Times New Roman"/>
                          <a:cs typeface="Times New Roman"/>
                        </a:rPr>
                        <a:t>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4</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a:t>
                      </a:r>
                      <a:r>
                        <a:rPr sz="2000" b="1" spc="-5" dirty="0">
                          <a:solidFill>
                            <a:schemeClr val="bg1"/>
                          </a:solidFill>
                          <a:latin typeface="Times New Roman"/>
                          <a:cs typeface="Times New Roman"/>
                        </a:rPr>
                        <a:t>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b</a:t>
                      </a:r>
                      <a:r>
                        <a:rPr sz="2000" b="1" dirty="0">
                          <a:solidFill>
                            <a:schemeClr val="bg1"/>
                          </a:solidFill>
                          <a:latin typeface="Times New Roman"/>
                          <a:cs typeface="Times New Roman"/>
                        </a:rPr>
                        <a:t>y 5</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20</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2"/>
                  </a:ext>
                </a:extLst>
              </a:tr>
              <a:tr h="665479">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e</a:t>
                      </a:r>
                      <a:r>
                        <a:rPr sz="2000" b="1" dirty="0">
                          <a:solidFill>
                            <a:schemeClr val="bg1"/>
                          </a:solidFill>
                          <a:latin typeface="Times New Roman"/>
                          <a:cs typeface="Times New Roman"/>
                        </a:rPr>
                        <a:t>x</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on</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n</a:t>
                      </a:r>
                      <a:r>
                        <a:rPr sz="2000" b="1" spc="-5" dirty="0">
                          <a:solidFill>
                            <a:schemeClr val="bg1"/>
                          </a:solidFill>
                          <a:latin typeface="Times New Roman"/>
                          <a:cs typeface="Times New Roman"/>
                        </a:rPr>
                        <a:t>tiation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2</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to </a:t>
                      </a:r>
                      <a:r>
                        <a:rPr sz="2000" b="1" spc="-5" dirty="0">
                          <a:solidFill>
                            <a:schemeClr val="bg1"/>
                          </a:solidFill>
                          <a:latin typeface="Times New Roman"/>
                          <a:cs typeface="Times New Roman"/>
                        </a:rPr>
                        <a:t>th</a:t>
                      </a:r>
                      <a:r>
                        <a:rPr sz="2000" b="1" dirty="0">
                          <a:solidFill>
                            <a:schemeClr val="bg1"/>
                          </a:solidFill>
                          <a:latin typeface="Times New Roman"/>
                          <a:cs typeface="Times New Roman"/>
                        </a:rPr>
                        <a:t>e </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ower</a:t>
                      </a:r>
                      <a:r>
                        <a:rPr sz="2000" b="1" spc="-10" dirty="0">
                          <a:solidFill>
                            <a:schemeClr val="bg1"/>
                          </a:solidFill>
                          <a:latin typeface="Times New Roman"/>
                          <a:cs typeface="Times New Roman"/>
                        </a:rPr>
                        <a:t> </a:t>
                      </a:r>
                      <a:r>
                        <a:rPr sz="2000" b="1" dirty="0">
                          <a:solidFill>
                            <a:schemeClr val="bg1"/>
                          </a:solidFill>
                          <a:latin typeface="Times New Roman"/>
                          <a:cs typeface="Times New Roman"/>
                        </a:rPr>
                        <a:t>of 5</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32</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3"/>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divi</a:t>
                      </a:r>
                      <a:r>
                        <a:rPr sz="2000" b="1"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dirty="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4.5</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4"/>
                  </a:ext>
                </a:extLst>
              </a:tr>
              <a:tr h="665480">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5" dirty="0">
                          <a:solidFill>
                            <a:schemeClr val="bg1"/>
                          </a:solidFill>
                          <a:latin typeface="Times New Roman"/>
                          <a:cs typeface="Times New Roman"/>
                        </a:rPr>
                        <a:t>int</a:t>
                      </a:r>
                      <a:r>
                        <a:rPr sz="2000" b="1" dirty="0">
                          <a:solidFill>
                            <a:schemeClr val="bg1"/>
                          </a:solidFill>
                          <a:latin typeface="Times New Roman"/>
                          <a:cs typeface="Times New Roman"/>
                        </a:rPr>
                        <a:t>eg</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r </a:t>
                      </a:r>
                      <a:r>
                        <a:rPr sz="2000" b="1" spc="-5" dirty="0">
                          <a:solidFill>
                            <a:schemeClr val="bg1"/>
                          </a:solidFill>
                          <a:latin typeface="Times New Roman"/>
                          <a:cs typeface="Times New Roman"/>
                        </a:rPr>
                        <a:t>d</a:t>
                      </a:r>
                      <a:r>
                        <a:rPr sz="2000" b="1" spc="5" dirty="0">
                          <a:solidFill>
                            <a:schemeClr val="bg1"/>
                          </a:solidFill>
                          <a:latin typeface="Times New Roman"/>
                          <a:cs typeface="Times New Roman"/>
                        </a:rPr>
                        <a:t>i</a:t>
                      </a:r>
                      <a:r>
                        <a:rPr sz="2000" b="1" dirty="0">
                          <a:solidFill>
                            <a:schemeClr val="bg1"/>
                          </a:solidFill>
                          <a:latin typeface="Times New Roman"/>
                          <a:cs typeface="Times New Roman"/>
                        </a:rPr>
                        <a:t>vi</a:t>
                      </a: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5"/>
                  </a:ext>
                </a:extLst>
              </a:tr>
              <a:tr h="71246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marR="568325">
                        <a:lnSpc>
                          <a:spcPts val="2440"/>
                        </a:lnSpc>
                      </a:pPr>
                      <a:r>
                        <a:rPr sz="2000" b="1" spc="-5" dirty="0">
                          <a:solidFill>
                            <a:schemeClr val="bg1"/>
                          </a:solidFill>
                          <a:latin typeface="Times New Roman"/>
                          <a:cs typeface="Times New Roman"/>
                        </a:rPr>
                        <a:t>m</a:t>
                      </a:r>
                      <a:r>
                        <a:rPr sz="2000" b="1" dirty="0">
                          <a:solidFill>
                            <a:schemeClr val="bg1"/>
                          </a:solidFill>
                          <a:latin typeface="Times New Roman"/>
                          <a:cs typeface="Times New Roman"/>
                        </a:rPr>
                        <a:t>o</a:t>
                      </a:r>
                      <a:r>
                        <a:rPr sz="2000" b="1" spc="-5" dirty="0">
                          <a:solidFill>
                            <a:schemeClr val="bg1"/>
                          </a:solidFill>
                          <a:latin typeface="Times New Roman"/>
                          <a:cs typeface="Times New Roman"/>
                        </a:rPr>
                        <a:t>du</a:t>
                      </a:r>
                      <a:r>
                        <a:rPr sz="2000" b="1" spc="5" dirty="0">
                          <a:solidFill>
                            <a:schemeClr val="bg1"/>
                          </a:solidFill>
                          <a:latin typeface="Times New Roman"/>
                          <a:cs typeface="Times New Roman"/>
                        </a:rPr>
                        <a:t>l</a:t>
                      </a:r>
                      <a:r>
                        <a:rPr sz="2000" b="1" dirty="0">
                          <a:solidFill>
                            <a:schemeClr val="bg1"/>
                          </a:solidFill>
                          <a:latin typeface="Times New Roman"/>
                          <a:cs typeface="Times New Roman"/>
                        </a:rPr>
                        <a:t>o </a:t>
                      </a:r>
                      <a:r>
                        <a:rPr sz="2000" b="1" spc="-5" dirty="0">
                          <a:solidFill>
                            <a:schemeClr val="bg1"/>
                          </a:solidFill>
                          <a:latin typeface="Times New Roman"/>
                          <a:cs typeface="Times New Roman"/>
                        </a:rPr>
                        <a:t>(</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e</a:t>
                      </a:r>
                      <a:r>
                        <a:rPr sz="2000" b="1" spc="-5" dirty="0">
                          <a:solidFill>
                            <a:schemeClr val="bg1"/>
                          </a:solidFill>
                          <a:latin typeface="Times New Roman"/>
                          <a:cs typeface="Times New Roman"/>
                        </a:rPr>
                        <a:t>m</a:t>
                      </a:r>
                      <a:r>
                        <a:rPr sz="2000" b="1" dirty="0">
                          <a:solidFill>
                            <a:schemeClr val="bg1"/>
                          </a:solidFill>
                          <a:latin typeface="Times New Roman"/>
                          <a:cs typeface="Times New Roman"/>
                        </a:rPr>
                        <a:t>ain</a:t>
                      </a:r>
                      <a:r>
                        <a:rPr sz="2000" b="1" spc="-5" dirty="0">
                          <a:solidFill>
                            <a:schemeClr val="bg1"/>
                          </a:solidFill>
                          <a:latin typeface="Times New Roman"/>
                          <a:cs typeface="Times New Roman"/>
                        </a:rPr>
                        <a:t>d</a:t>
                      </a:r>
                      <a:r>
                        <a:rPr sz="2000" b="1" dirty="0">
                          <a:solidFill>
                            <a:schemeClr val="bg1"/>
                          </a:solidFill>
                          <a:latin typeface="Times New Roman"/>
                          <a:cs typeface="Times New Roman"/>
                        </a:rPr>
                        <a:t>e</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mod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2</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dirty="0">
                          <a:solidFill>
                            <a:schemeClr val="bg1"/>
                          </a:solidFill>
                          <a:latin typeface="Courier New"/>
                          <a:cs typeface="Courier New"/>
                        </a:rPr>
                        <a:t>1</a:t>
                      </a:r>
                      <a:endParaRPr sz="2000" dirty="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536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5DB7-B6B4-2947-AC81-30EAA5EA305C}"/>
              </a:ext>
            </a:extLst>
          </p:cNvPr>
          <p:cNvSpPr>
            <a:spLocks noGrp="1"/>
          </p:cNvSpPr>
          <p:nvPr>
            <p:ph type="title"/>
          </p:nvPr>
        </p:nvSpPr>
        <p:spPr/>
        <p:txBody>
          <a:bodyPr>
            <a:normAutofit fontScale="90000"/>
          </a:bodyPr>
          <a:lstStyle/>
          <a:p>
            <a:r>
              <a:rPr lang="en-CA" b="1" spc="-10" dirty="0">
                <a:latin typeface="Arial"/>
                <a:cs typeface="Arial"/>
              </a:rPr>
              <a:t>A</a:t>
            </a:r>
            <a:r>
              <a:rPr lang="en-CA" b="1" spc="-5" dirty="0">
                <a:latin typeface="Arial"/>
                <a:cs typeface="Arial"/>
              </a:rPr>
              <a:t>ri</a:t>
            </a:r>
            <a:r>
              <a:rPr lang="en-CA" b="1" spc="-10" dirty="0">
                <a:latin typeface="Arial"/>
                <a:cs typeface="Arial"/>
              </a:rPr>
              <a:t>t</a:t>
            </a:r>
            <a:r>
              <a:rPr lang="en-CA" b="1" spc="-25" dirty="0">
                <a:latin typeface="Arial"/>
                <a:cs typeface="Arial"/>
              </a:rPr>
              <a:t>h</a:t>
            </a:r>
            <a:r>
              <a:rPr lang="en-CA" b="1" spc="-10" dirty="0">
                <a:latin typeface="Arial"/>
                <a:cs typeface="Arial"/>
              </a:rPr>
              <a:t>m</a:t>
            </a:r>
            <a:r>
              <a:rPr lang="en-CA" b="1" dirty="0">
                <a:latin typeface="Arial"/>
                <a:cs typeface="Arial"/>
              </a:rPr>
              <a:t>e</a:t>
            </a:r>
            <a:r>
              <a:rPr lang="en-CA" b="1" spc="-5" dirty="0">
                <a:latin typeface="Arial"/>
                <a:cs typeface="Arial"/>
              </a:rPr>
              <a:t>t</a:t>
            </a:r>
            <a:r>
              <a:rPr lang="en-CA" b="1" spc="-20" dirty="0">
                <a:latin typeface="Arial"/>
                <a:cs typeface="Arial"/>
              </a:rPr>
              <a:t>i</a:t>
            </a:r>
            <a:r>
              <a:rPr lang="en-CA" b="1" spc="-25" dirty="0">
                <a:latin typeface="Arial"/>
                <a:cs typeface="Arial"/>
              </a:rPr>
              <a:t>c</a:t>
            </a:r>
            <a:r>
              <a:rPr lang="en-CA" b="1" spc="-5" dirty="0">
                <a:latin typeface="Arial"/>
                <a:cs typeface="Arial"/>
              </a:rPr>
              <a:t> </a:t>
            </a:r>
            <a:r>
              <a:rPr lang="en-CA" b="1" spc="-35" dirty="0">
                <a:latin typeface="Arial"/>
                <a:cs typeface="Arial"/>
              </a:rPr>
              <a:t>Ope</a:t>
            </a:r>
            <a:r>
              <a:rPr lang="en-CA" b="1" spc="-5" dirty="0">
                <a:latin typeface="Arial"/>
                <a:cs typeface="Arial"/>
              </a:rPr>
              <a:t>r</a:t>
            </a:r>
            <a:r>
              <a:rPr lang="en-CA" b="1" dirty="0">
                <a:latin typeface="Arial"/>
                <a:cs typeface="Arial"/>
              </a:rPr>
              <a:t>a</a:t>
            </a:r>
            <a:r>
              <a:rPr lang="en-CA" b="1" spc="-5" dirty="0">
                <a:latin typeface="Arial"/>
                <a:cs typeface="Arial"/>
              </a:rPr>
              <a:t>t</a:t>
            </a:r>
            <a:r>
              <a:rPr lang="en-CA" b="1" spc="-10" dirty="0">
                <a:latin typeface="Arial"/>
                <a:cs typeface="Arial"/>
              </a:rPr>
              <a:t>o</a:t>
            </a:r>
            <a:r>
              <a:rPr lang="en-CA" b="1" dirty="0">
                <a:latin typeface="Arial"/>
                <a:cs typeface="Arial"/>
              </a:rPr>
              <a:t>r</a:t>
            </a:r>
            <a:r>
              <a:rPr lang="en-CA" b="1" spc="-5" dirty="0">
                <a:latin typeface="Arial"/>
                <a:cs typeface="Arial"/>
              </a:rPr>
              <a:t> </a:t>
            </a:r>
            <a:r>
              <a:rPr lang="en-CA" b="1" spc="-30" dirty="0">
                <a:latin typeface="Arial"/>
                <a:cs typeface="Arial"/>
              </a:rPr>
              <a:t>P</a:t>
            </a:r>
            <a:r>
              <a:rPr lang="en-CA" b="1" spc="-10" dirty="0">
                <a:latin typeface="Arial"/>
                <a:cs typeface="Arial"/>
              </a:rPr>
              <a:t>r</a:t>
            </a:r>
            <a:r>
              <a:rPr lang="en-CA" b="1" dirty="0">
                <a:latin typeface="Arial"/>
                <a:cs typeface="Arial"/>
              </a:rPr>
              <a:t>e</a:t>
            </a:r>
            <a:r>
              <a:rPr lang="en-CA" b="1" spc="-5" dirty="0">
                <a:latin typeface="Arial"/>
                <a:cs typeface="Arial"/>
              </a:rPr>
              <a:t>c</a:t>
            </a:r>
            <a:r>
              <a:rPr lang="en-CA" b="1" dirty="0">
                <a:latin typeface="Arial"/>
                <a:cs typeface="Arial"/>
              </a:rPr>
              <a:t>e</a:t>
            </a:r>
            <a:r>
              <a:rPr lang="en-CA" b="1" spc="-30" dirty="0">
                <a:latin typeface="Arial"/>
                <a:cs typeface="Arial"/>
              </a:rPr>
              <a:t>de</a:t>
            </a:r>
            <a:r>
              <a:rPr lang="en-CA" b="1" spc="-25" dirty="0">
                <a:latin typeface="Arial"/>
                <a:cs typeface="Arial"/>
              </a:rPr>
              <a:t>n</a:t>
            </a:r>
            <a:r>
              <a:rPr lang="en-CA" b="1" spc="-5" dirty="0">
                <a:latin typeface="Arial"/>
                <a:cs typeface="Arial"/>
              </a:rPr>
              <a:t>c</a:t>
            </a:r>
            <a:r>
              <a:rPr lang="en-CA" b="1" dirty="0">
                <a:latin typeface="Arial"/>
                <a:cs typeface="Arial"/>
              </a:rPr>
              <a:t>e</a:t>
            </a:r>
            <a:endParaRPr lang="en-US" dirty="0"/>
          </a:p>
        </p:txBody>
      </p:sp>
      <p:sp>
        <p:nvSpPr>
          <p:cNvPr id="3" name="Content Placeholder 2">
            <a:extLst>
              <a:ext uri="{FF2B5EF4-FFF2-40B4-BE49-F238E27FC236}">
                <a16:creationId xmlns:a16="http://schemas.microsoft.com/office/drawing/2014/main" id="{1224A1BA-E059-374F-A70B-3BF7F720CA24}"/>
              </a:ext>
            </a:extLst>
          </p:cNvPr>
          <p:cNvSpPr>
            <a:spLocks noGrp="1"/>
          </p:cNvSpPr>
          <p:nvPr>
            <p:ph idx="1"/>
          </p:nvPr>
        </p:nvSpPr>
        <p:spPr/>
        <p:txBody>
          <a:bodyPr>
            <a:normAutofit/>
          </a:bodyPr>
          <a:lstStyle/>
          <a:p>
            <a:pPr fontAlgn="t"/>
            <a:r>
              <a:rPr lang="en-CA" dirty="0"/>
              <a:t>When multiple operators are combined in a single expression, the operations are evaluated in order of precedence (from left to right)</a:t>
            </a:r>
          </a:p>
        </p:txBody>
      </p:sp>
      <p:sp>
        <p:nvSpPr>
          <p:cNvPr id="24" name="object 4">
            <a:extLst>
              <a:ext uri="{FF2B5EF4-FFF2-40B4-BE49-F238E27FC236}">
                <a16:creationId xmlns:a16="http://schemas.microsoft.com/office/drawing/2014/main" id="{D6E6406B-80F6-AB4A-B1DA-94AC8542EB5F}"/>
              </a:ext>
            </a:extLst>
          </p:cNvPr>
          <p:cNvSpPr/>
          <p:nvPr/>
        </p:nvSpPr>
        <p:spPr>
          <a:xfrm>
            <a:off x="1992630" y="3117273"/>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5" name="object 5">
            <a:extLst>
              <a:ext uri="{FF2B5EF4-FFF2-40B4-BE49-F238E27FC236}">
                <a16:creationId xmlns:a16="http://schemas.microsoft.com/office/drawing/2014/main" id="{B84A4487-D6A5-894B-948D-45DAED1F5177}"/>
              </a:ext>
            </a:extLst>
          </p:cNvPr>
          <p:cNvSpPr txBox="1"/>
          <p:nvPr/>
        </p:nvSpPr>
        <p:spPr>
          <a:xfrm>
            <a:off x="2070100" y="3279620"/>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26" name="object 6">
            <a:extLst>
              <a:ext uri="{FF2B5EF4-FFF2-40B4-BE49-F238E27FC236}">
                <a16:creationId xmlns:a16="http://schemas.microsoft.com/office/drawing/2014/main" id="{37645BA4-CFE0-AD42-84EF-3BC80999C44C}"/>
              </a:ext>
            </a:extLst>
          </p:cNvPr>
          <p:cNvSpPr/>
          <p:nvPr/>
        </p:nvSpPr>
        <p:spPr>
          <a:xfrm>
            <a:off x="6096000" y="3117273"/>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7" name="object 7">
            <a:extLst>
              <a:ext uri="{FF2B5EF4-FFF2-40B4-BE49-F238E27FC236}">
                <a16:creationId xmlns:a16="http://schemas.microsoft.com/office/drawing/2014/main" id="{B88659E1-460D-CA47-8A57-C2FBA6FAF237}"/>
              </a:ext>
            </a:extLst>
          </p:cNvPr>
          <p:cNvSpPr txBox="1"/>
          <p:nvPr/>
        </p:nvSpPr>
        <p:spPr>
          <a:xfrm>
            <a:off x="6173470" y="3311370"/>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28" name="object 8">
            <a:extLst>
              <a:ext uri="{FF2B5EF4-FFF2-40B4-BE49-F238E27FC236}">
                <a16:creationId xmlns:a16="http://schemas.microsoft.com/office/drawing/2014/main" id="{99AB3D30-F25D-2C41-97D4-4876AC6A7772}"/>
              </a:ext>
            </a:extLst>
          </p:cNvPr>
          <p:cNvSpPr/>
          <p:nvPr/>
        </p:nvSpPr>
        <p:spPr>
          <a:xfrm>
            <a:off x="1992630" y="3943985"/>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9" name="object 9">
            <a:extLst>
              <a:ext uri="{FF2B5EF4-FFF2-40B4-BE49-F238E27FC236}">
                <a16:creationId xmlns:a16="http://schemas.microsoft.com/office/drawing/2014/main" id="{79076AAB-BE1E-6B4D-975A-54F546EA6101}"/>
              </a:ext>
            </a:extLst>
          </p:cNvPr>
          <p:cNvSpPr txBox="1"/>
          <p:nvPr/>
        </p:nvSpPr>
        <p:spPr>
          <a:xfrm>
            <a:off x="2070100" y="4004790"/>
            <a:ext cx="330200" cy="369332"/>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0" name="object 10">
            <a:extLst>
              <a:ext uri="{FF2B5EF4-FFF2-40B4-BE49-F238E27FC236}">
                <a16:creationId xmlns:a16="http://schemas.microsoft.com/office/drawing/2014/main" id="{3E9924AF-7A59-7D4E-964B-E0B3EDDC5689}"/>
              </a:ext>
            </a:extLst>
          </p:cNvPr>
          <p:cNvSpPr/>
          <p:nvPr/>
        </p:nvSpPr>
        <p:spPr>
          <a:xfrm>
            <a:off x="6096000" y="3943985"/>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1" name="object 11">
            <a:extLst>
              <a:ext uri="{FF2B5EF4-FFF2-40B4-BE49-F238E27FC236}">
                <a16:creationId xmlns:a16="http://schemas.microsoft.com/office/drawing/2014/main" id="{7DC5E61E-BA80-2848-931D-C266F7120680}"/>
              </a:ext>
            </a:extLst>
          </p:cNvPr>
          <p:cNvSpPr txBox="1"/>
          <p:nvPr/>
        </p:nvSpPr>
        <p:spPr>
          <a:xfrm>
            <a:off x="6173470" y="4004790"/>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32" name="object 12">
            <a:extLst>
              <a:ext uri="{FF2B5EF4-FFF2-40B4-BE49-F238E27FC236}">
                <a16:creationId xmlns:a16="http://schemas.microsoft.com/office/drawing/2014/main" id="{EFF55880-2CC0-2247-8330-3B5E67BAF4C7}"/>
              </a:ext>
            </a:extLst>
          </p:cNvPr>
          <p:cNvSpPr/>
          <p:nvPr/>
        </p:nvSpPr>
        <p:spPr>
          <a:xfrm>
            <a:off x="1992630" y="4582794"/>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3" name="object 13">
            <a:extLst>
              <a:ext uri="{FF2B5EF4-FFF2-40B4-BE49-F238E27FC236}">
                <a16:creationId xmlns:a16="http://schemas.microsoft.com/office/drawing/2014/main" id="{F43F738F-85AF-F94E-89E7-A132A734EB1D}"/>
              </a:ext>
            </a:extLst>
          </p:cNvPr>
          <p:cNvSpPr/>
          <p:nvPr/>
        </p:nvSpPr>
        <p:spPr>
          <a:xfrm>
            <a:off x="6096000" y="4582794"/>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4" name="object 14">
            <a:extLst>
              <a:ext uri="{FF2B5EF4-FFF2-40B4-BE49-F238E27FC236}">
                <a16:creationId xmlns:a16="http://schemas.microsoft.com/office/drawing/2014/main" id="{591A67F9-2126-6443-BB2E-F67CD07F62C7}"/>
              </a:ext>
            </a:extLst>
          </p:cNvPr>
          <p:cNvSpPr/>
          <p:nvPr/>
        </p:nvSpPr>
        <p:spPr>
          <a:xfrm>
            <a:off x="1992630" y="5238115"/>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5" name="object 15">
            <a:extLst>
              <a:ext uri="{FF2B5EF4-FFF2-40B4-BE49-F238E27FC236}">
                <a16:creationId xmlns:a16="http://schemas.microsoft.com/office/drawing/2014/main" id="{0A5CC2C4-0E06-964A-95A5-0EC76875AE62}"/>
              </a:ext>
            </a:extLst>
          </p:cNvPr>
          <p:cNvSpPr txBox="1"/>
          <p:nvPr/>
        </p:nvSpPr>
        <p:spPr>
          <a:xfrm>
            <a:off x="2070100" y="4643600"/>
            <a:ext cx="1522730" cy="1038746"/>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(n</a:t>
            </a:r>
            <a:r>
              <a:rPr sz="2400" b="1" spc="-15" dirty="0">
                <a:solidFill>
                  <a:schemeClr val="bg1"/>
                </a:solidFill>
                <a:latin typeface="Times New Roman"/>
                <a:cs typeface="Times New Roman"/>
              </a:rPr>
              <a:t>egat</a:t>
            </a:r>
            <a:r>
              <a:rPr sz="2400" b="1" spc="-20" dirty="0">
                <a:solidFill>
                  <a:schemeClr val="bg1"/>
                </a:solidFill>
                <a:latin typeface="Times New Roman"/>
                <a:cs typeface="Times New Roman"/>
              </a:rPr>
              <a:t>i</a:t>
            </a:r>
            <a:r>
              <a:rPr sz="2400" b="1" dirty="0">
                <a:solidFill>
                  <a:schemeClr val="bg1"/>
                </a:solidFill>
                <a:latin typeface="Times New Roman"/>
                <a:cs typeface="Times New Roman"/>
              </a:rPr>
              <a:t>on)</a:t>
            </a:r>
            <a:endParaRPr sz="2400">
              <a:solidFill>
                <a:schemeClr val="bg1"/>
              </a:solidFill>
              <a:latin typeface="Times New Roman"/>
              <a:cs typeface="Times New Roman"/>
            </a:endParaRPr>
          </a:p>
          <a:p>
            <a:pPr>
              <a:lnSpc>
                <a:spcPct val="100000"/>
              </a:lnSpc>
              <a:spcBef>
                <a:spcPts val="37"/>
              </a:spcBef>
            </a:pPr>
            <a:endParaRPr sz="1950">
              <a:solidFill>
                <a:schemeClr val="bg1"/>
              </a:solidFill>
              <a:latin typeface="Times New Roman"/>
              <a:cs typeface="Times New Roman"/>
            </a:endParaRPr>
          </a:p>
          <a:p>
            <a:pPr marL="12700">
              <a:lnSpc>
                <a:spcPct val="100000"/>
              </a:lnSpc>
              <a:tabLst>
                <a:tab pos="393065" algn="l"/>
                <a:tab pos="705485" algn="l"/>
                <a:tab pos="1103630" algn="l"/>
              </a:tabLst>
            </a:pPr>
            <a:r>
              <a:rPr sz="2400" b="1" dirty="0">
                <a:solidFill>
                  <a:schemeClr val="bg1"/>
                </a:solidFill>
                <a:latin typeface="Times New Roman"/>
                <a:cs typeface="Times New Roman"/>
              </a:rPr>
              <a:t>*,	</a:t>
            </a:r>
            <a:r>
              <a:rPr sz="2400" b="1" spc="-20" dirty="0">
                <a:solidFill>
                  <a:schemeClr val="bg1"/>
                </a:solidFill>
                <a:latin typeface="Times New Roman"/>
                <a:cs typeface="Times New Roman"/>
              </a:rPr>
              <a:t>/</a:t>
            </a:r>
            <a:r>
              <a:rPr sz="2400" b="1" dirty="0">
                <a:solidFill>
                  <a:schemeClr val="bg1"/>
                </a:solidFill>
                <a:latin typeface="Times New Roman"/>
                <a:cs typeface="Times New Roman"/>
              </a:rPr>
              <a:t>,	</a:t>
            </a:r>
            <a:r>
              <a:rPr sz="2400" b="1" spc="-10" dirty="0">
                <a:solidFill>
                  <a:schemeClr val="bg1"/>
                </a:solidFill>
                <a:latin typeface="Times New Roman"/>
                <a:cs typeface="Times New Roman"/>
              </a:rPr>
              <a:t>//</a:t>
            </a:r>
            <a:r>
              <a:rPr sz="2400" b="1" dirty="0">
                <a:solidFill>
                  <a:schemeClr val="bg1"/>
                </a:solidFill>
                <a:latin typeface="Times New Roman"/>
                <a:cs typeface="Times New Roman"/>
              </a:rPr>
              <a:t>,	%</a:t>
            </a:r>
            <a:endParaRPr sz="2400">
              <a:solidFill>
                <a:schemeClr val="bg1"/>
              </a:solidFill>
              <a:latin typeface="Times New Roman"/>
              <a:cs typeface="Times New Roman"/>
            </a:endParaRPr>
          </a:p>
        </p:txBody>
      </p:sp>
      <p:sp>
        <p:nvSpPr>
          <p:cNvPr id="36" name="object 16">
            <a:extLst>
              <a:ext uri="{FF2B5EF4-FFF2-40B4-BE49-F238E27FC236}">
                <a16:creationId xmlns:a16="http://schemas.microsoft.com/office/drawing/2014/main" id="{EC3CF013-9BDA-E440-9664-EECA96EFF33F}"/>
              </a:ext>
            </a:extLst>
          </p:cNvPr>
          <p:cNvSpPr/>
          <p:nvPr/>
        </p:nvSpPr>
        <p:spPr>
          <a:xfrm>
            <a:off x="6096000" y="5238115"/>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7" name="object 17">
            <a:extLst>
              <a:ext uri="{FF2B5EF4-FFF2-40B4-BE49-F238E27FC236}">
                <a16:creationId xmlns:a16="http://schemas.microsoft.com/office/drawing/2014/main" id="{C3ECABA4-FC35-E94E-A47A-ED8BF0368EAD}"/>
              </a:ext>
            </a:extLst>
          </p:cNvPr>
          <p:cNvSpPr/>
          <p:nvPr/>
        </p:nvSpPr>
        <p:spPr>
          <a:xfrm>
            <a:off x="1992630" y="5893435"/>
            <a:ext cx="4103370" cy="641350"/>
          </a:xfrm>
          <a:custGeom>
            <a:avLst/>
            <a:gdLst/>
            <a:ahLst/>
            <a:cxnLst/>
            <a:rect l="l" t="t" r="r" b="b"/>
            <a:pathLst>
              <a:path w="4103370" h="641350">
                <a:moveTo>
                  <a:pt x="0" y="0"/>
                </a:moveTo>
                <a:lnTo>
                  <a:pt x="4103370" y="0"/>
                </a:lnTo>
                <a:lnTo>
                  <a:pt x="410337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8" name="object 18">
            <a:extLst>
              <a:ext uri="{FF2B5EF4-FFF2-40B4-BE49-F238E27FC236}">
                <a16:creationId xmlns:a16="http://schemas.microsoft.com/office/drawing/2014/main" id="{DF374D00-B368-544B-9D73-67AD3DE87213}"/>
              </a:ext>
            </a:extLst>
          </p:cNvPr>
          <p:cNvSpPr txBox="1"/>
          <p:nvPr/>
        </p:nvSpPr>
        <p:spPr>
          <a:xfrm>
            <a:off x="2070100" y="5952970"/>
            <a:ext cx="3583940" cy="369332"/>
          </a:xfrm>
          <a:prstGeom prst="rect">
            <a:avLst/>
          </a:prstGeom>
        </p:spPr>
        <p:txBody>
          <a:bodyPr vert="horz" wrap="square" lIns="0" tIns="0" rIns="0" bIns="0" rtlCol="0">
            <a:spAutoFit/>
          </a:bodyPr>
          <a:lstStyle/>
          <a:p>
            <a:pPr marL="12700">
              <a:lnSpc>
                <a:spcPct val="100000"/>
              </a:lnSpc>
            </a:pPr>
            <a:r>
              <a:rPr sz="2400" b="1" spc="-15"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(ad</a:t>
            </a:r>
            <a:r>
              <a:rPr sz="2400" b="1" spc="-10" dirty="0">
                <a:solidFill>
                  <a:schemeClr val="bg1"/>
                </a:solidFill>
                <a:latin typeface="Times New Roman"/>
                <a:cs typeface="Times New Roman"/>
              </a:rPr>
              <a:t>diti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 - (s</a:t>
            </a:r>
            <a:r>
              <a:rPr sz="2400" b="1" spc="-10" dirty="0">
                <a:solidFill>
                  <a:schemeClr val="bg1"/>
                </a:solidFill>
                <a:latin typeface="Times New Roman"/>
                <a:cs typeface="Times New Roman"/>
              </a:rPr>
              <a:t>u</a:t>
            </a:r>
            <a:r>
              <a:rPr sz="2400" b="1" dirty="0">
                <a:solidFill>
                  <a:schemeClr val="bg1"/>
                </a:solidFill>
                <a:latin typeface="Times New Roman"/>
                <a:cs typeface="Times New Roman"/>
              </a:rPr>
              <a:t>b</a:t>
            </a:r>
            <a:r>
              <a:rPr sz="2400" b="1" spc="-10" dirty="0">
                <a:solidFill>
                  <a:schemeClr val="bg1"/>
                </a:solidFill>
                <a:latin typeface="Times New Roman"/>
                <a:cs typeface="Times New Roman"/>
              </a:rPr>
              <a:t>t</a:t>
            </a:r>
            <a:r>
              <a:rPr sz="2400" b="1" spc="-20" dirty="0">
                <a:solidFill>
                  <a:schemeClr val="bg1"/>
                </a:solidFill>
                <a:latin typeface="Times New Roman"/>
                <a:cs typeface="Times New Roman"/>
              </a:rPr>
              <a:t>r</a:t>
            </a:r>
            <a:r>
              <a:rPr sz="2400" b="1" spc="-10" dirty="0">
                <a:solidFill>
                  <a:schemeClr val="bg1"/>
                </a:solidFill>
                <a:latin typeface="Times New Roman"/>
                <a:cs typeface="Times New Roman"/>
              </a:rPr>
              <a:t>acti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9" name="object 19">
            <a:extLst>
              <a:ext uri="{FF2B5EF4-FFF2-40B4-BE49-F238E27FC236}">
                <a16:creationId xmlns:a16="http://schemas.microsoft.com/office/drawing/2014/main" id="{5AD900E0-3B06-AB4F-8310-6C4E49E16B04}"/>
              </a:ext>
            </a:extLst>
          </p:cNvPr>
          <p:cNvSpPr/>
          <p:nvPr/>
        </p:nvSpPr>
        <p:spPr>
          <a:xfrm>
            <a:off x="6096000" y="5893435"/>
            <a:ext cx="4104640" cy="641350"/>
          </a:xfrm>
          <a:custGeom>
            <a:avLst/>
            <a:gdLst/>
            <a:ahLst/>
            <a:cxnLst/>
            <a:rect l="l" t="t" r="r" b="b"/>
            <a:pathLst>
              <a:path w="4104640" h="641350">
                <a:moveTo>
                  <a:pt x="0" y="0"/>
                </a:moveTo>
                <a:lnTo>
                  <a:pt x="4104640" y="0"/>
                </a:lnTo>
                <a:lnTo>
                  <a:pt x="410464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40" name="object 20">
            <a:extLst>
              <a:ext uri="{FF2B5EF4-FFF2-40B4-BE49-F238E27FC236}">
                <a16:creationId xmlns:a16="http://schemas.microsoft.com/office/drawing/2014/main" id="{895CAA3F-1A4B-BF44-AC4C-A3FE89C3EEAE}"/>
              </a:ext>
            </a:extLst>
          </p:cNvPr>
          <p:cNvSpPr txBox="1"/>
          <p:nvPr/>
        </p:nvSpPr>
        <p:spPr>
          <a:xfrm>
            <a:off x="6173470" y="595297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a:solidFill>
                <a:schemeClr val="bg1"/>
              </a:solidFill>
              <a:latin typeface="Times New Roman"/>
              <a:cs typeface="Times New Roman"/>
            </a:endParaRPr>
          </a:p>
        </p:txBody>
      </p:sp>
    </p:spTree>
    <p:extLst>
      <p:ext uri="{BB962C8B-B14F-4D97-AF65-F5344CB8AC3E}">
        <p14:creationId xmlns:p14="http://schemas.microsoft.com/office/powerpoint/2010/main" val="392990535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17926</TotalTime>
  <Words>3436</Words>
  <Application>Microsoft Macintosh PowerPoint</Application>
  <PresentationFormat>Widescreen</PresentationFormat>
  <Paragraphs>459</Paragraphs>
  <Slides>34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Segoe UI</vt:lpstr>
      <vt:lpstr>Times New Roman</vt:lpstr>
      <vt:lpstr>Trebuchet MS</vt:lpstr>
      <vt:lpstr>Wingdings</vt:lpstr>
      <vt:lpstr>APS106_PPTX_Theme</vt:lpstr>
      <vt:lpstr>Variables, Expressions and Operators.</vt:lpstr>
      <vt:lpstr>What you will learn today</vt:lpstr>
      <vt:lpstr>Reminder for Success: Practice!</vt:lpstr>
      <vt:lpstr>Recap: What is Programming?</vt:lpstr>
      <vt:lpstr>PowerPoint Presentation</vt:lpstr>
      <vt:lpstr>The power of programming languages</vt:lpstr>
      <vt:lpstr>Introducing Python</vt:lpstr>
      <vt:lpstr>Arithmetic Operators</vt:lpstr>
      <vt:lpstr>Arithmetic Operator Precedence</vt:lpstr>
      <vt:lpstr>Using Python as a Calculator</vt:lpstr>
      <vt:lpstr>Variables and Memory</vt:lpstr>
      <vt:lpstr>Variable Names and Conventions</vt:lpstr>
      <vt:lpstr>Memory Visualization Example</vt:lpstr>
      <vt:lpstr>Memory Visualization Example</vt:lpstr>
      <vt:lpstr>Memory Visualization Example</vt:lpstr>
      <vt:lpstr>Memory Visualization Example</vt:lpstr>
      <vt:lpstr>Memory Visualization Example</vt:lpstr>
      <vt:lpstr>Memory Visualization Example</vt:lpstr>
      <vt:lpstr>Python Tutor Visualization</vt:lpstr>
      <vt:lpstr>Variables and Memory</vt:lpstr>
      <vt:lpstr>Variable Types</vt:lpstr>
      <vt:lpstr>Numerical Type Examples</vt:lpstr>
      <vt:lpstr>Type: str (pronounced string)</vt:lpstr>
      <vt:lpstr>String Type Examples</vt:lpstr>
      <vt:lpstr>More data types?!</vt:lpstr>
      <vt:lpstr>Variables Types</vt:lpstr>
      <vt:lpstr>Augmented Assignment Operations</vt:lpstr>
      <vt:lpstr>Programming Guide 101</vt:lpstr>
      <vt:lpstr>Readability Tips (#cleancode)</vt:lpstr>
      <vt:lpstr>Comments</vt:lpstr>
      <vt:lpstr>PowerPoint Presentation</vt:lpstr>
      <vt:lpstr>Testing!</vt:lpstr>
      <vt:lpstr>Let’s Code!   Convert gas mileage from American (Imperial) to Canadian (Metric)</vt:lpstr>
      <vt:lpstr>Variables, Expressions and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192</cp:revision>
  <dcterms:created xsi:type="dcterms:W3CDTF">2021-11-03T00:49:37Z</dcterms:created>
  <dcterms:modified xsi:type="dcterms:W3CDTF">2024-05-07T14:10:18Z</dcterms:modified>
</cp:coreProperties>
</file>